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75" r:id="rId2"/>
  </p:sldMasterIdLst>
  <p:notesMasterIdLst>
    <p:notesMasterId r:id="rId30"/>
  </p:notesMasterIdLst>
  <p:handoutMasterIdLst>
    <p:handoutMasterId r:id="rId31"/>
  </p:handoutMasterIdLst>
  <p:sldIdLst>
    <p:sldId id="256" r:id="rId3"/>
    <p:sldId id="277" r:id="rId4"/>
    <p:sldId id="296" r:id="rId5"/>
    <p:sldId id="297" r:id="rId6"/>
    <p:sldId id="298" r:id="rId7"/>
    <p:sldId id="257" r:id="rId8"/>
    <p:sldId id="258" r:id="rId9"/>
    <p:sldId id="269" r:id="rId10"/>
    <p:sldId id="267" r:id="rId11"/>
    <p:sldId id="278" r:id="rId12"/>
    <p:sldId id="279" r:id="rId13"/>
    <p:sldId id="299" r:id="rId14"/>
    <p:sldId id="301" r:id="rId15"/>
    <p:sldId id="302" r:id="rId16"/>
    <p:sldId id="281" r:id="rId17"/>
    <p:sldId id="280" r:id="rId18"/>
    <p:sldId id="289" r:id="rId19"/>
    <p:sldId id="284" r:id="rId20"/>
    <p:sldId id="285" r:id="rId21"/>
    <p:sldId id="282" r:id="rId22"/>
    <p:sldId id="286" r:id="rId23"/>
    <p:sldId id="287" r:id="rId24"/>
    <p:sldId id="288" r:id="rId25"/>
    <p:sldId id="294" r:id="rId26"/>
    <p:sldId id="295" r:id="rId27"/>
    <p:sldId id="266" r:id="rId28"/>
    <p:sldId id="274" r:id="rId29"/>
  </p:sldIdLst>
  <p:sldSz cx="9144000" cy="6858000" type="screen4x3"/>
  <p:notesSz cx="6669088" cy="9872663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ista Ayub" initials="SA" lastIdx="0" clrIdx="0">
    <p:extLst>
      <p:ext uri="{19B8F6BF-5375-455C-9EA6-DF929625EA0E}">
        <p15:presenceInfo xmlns:p15="http://schemas.microsoft.com/office/powerpoint/2012/main" userId="S-1-5-21-3212429758-3116296559-1289786965-12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8F00"/>
    <a:srgbClr val="9D9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0698" autoAdjust="0"/>
  </p:normalViewPr>
  <p:slideViewPr>
    <p:cSldViewPr snapToGrid="0" snapToObjects="1">
      <p:cViewPr varScale="1">
        <p:scale>
          <a:sx n="105" d="100"/>
          <a:sy n="105" d="100"/>
        </p:scale>
        <p:origin x="139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69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250" cy="493714"/>
          </a:xfrm>
          <a:prstGeom prst="rect">
            <a:avLst/>
          </a:prstGeom>
        </p:spPr>
        <p:txBody>
          <a:bodyPr vert="horz" lIns="92067" tIns="46033" rIns="92067" bIns="46033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778250" y="1"/>
            <a:ext cx="2889250" cy="493714"/>
          </a:xfrm>
          <a:prstGeom prst="rect">
            <a:avLst/>
          </a:prstGeom>
        </p:spPr>
        <p:txBody>
          <a:bodyPr vert="horz" lIns="92067" tIns="46033" rIns="92067" bIns="46033" rtlCol="0"/>
          <a:lstStyle>
            <a:lvl1pPr algn="r">
              <a:defRPr sz="1200"/>
            </a:lvl1pPr>
          </a:lstStyle>
          <a:p>
            <a:fld id="{E0DFDD17-825B-4E88-A739-E8078E771EA7}" type="datetimeFigureOut">
              <a:rPr lang="nb-NO" smtClean="0"/>
              <a:t>22.01.2018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3713"/>
          </a:xfrm>
          <a:prstGeom prst="rect">
            <a:avLst/>
          </a:prstGeom>
        </p:spPr>
        <p:txBody>
          <a:bodyPr vert="horz" lIns="92067" tIns="46033" rIns="92067" bIns="46033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3713"/>
          </a:xfrm>
          <a:prstGeom prst="rect">
            <a:avLst/>
          </a:prstGeom>
        </p:spPr>
        <p:txBody>
          <a:bodyPr vert="horz" lIns="92067" tIns="46033" rIns="92067" bIns="46033" rtlCol="0" anchor="b"/>
          <a:lstStyle>
            <a:lvl1pPr algn="r">
              <a:defRPr sz="1200"/>
            </a:lvl1pPr>
          </a:lstStyle>
          <a:p>
            <a:fld id="{8B47B2F2-5725-45A8-9E33-94473178C1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340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2889938" cy="49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7" tIns="46033" rIns="92067" bIns="4603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9" y="3"/>
            <a:ext cx="2889938" cy="49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7" tIns="46033" rIns="92067" bIns="4603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b-NO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5188" y="739775"/>
            <a:ext cx="4938712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689515"/>
            <a:ext cx="5335270" cy="444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7" tIns="46033" rIns="92067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7318"/>
            <a:ext cx="2889938" cy="49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7" tIns="46033" rIns="92067" bIns="4603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9" y="9377318"/>
            <a:ext cx="2889938" cy="49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7" tIns="46033" rIns="92067" bIns="4603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459D794-A29A-453A-B2FF-0622E7A5B644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8341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9D794-A29A-453A-B2FF-0622E7A5B644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6263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Resultater fra forskning på </a:t>
            </a:r>
            <a:r>
              <a:rPr lang="nb-NO" dirty="0" err="1"/>
              <a:t>språkbarrierer</a:t>
            </a:r>
            <a:r>
              <a:rPr lang="nb-NO" dirty="0"/>
              <a:t> og helse viser: </a:t>
            </a:r>
          </a:p>
          <a:p>
            <a:endParaRPr lang="nb-NO" dirty="0"/>
          </a:p>
          <a:p>
            <a:r>
              <a:rPr lang="nb-NO" dirty="0"/>
              <a:t>– Dårligere pasientsikkerhet</a:t>
            </a:r>
          </a:p>
          <a:p>
            <a:r>
              <a:rPr lang="nb-NO" dirty="0"/>
              <a:t> – Dårligere </a:t>
            </a:r>
            <a:r>
              <a:rPr lang="nb-NO" dirty="0" err="1"/>
              <a:t>compliance</a:t>
            </a:r>
            <a:r>
              <a:rPr lang="nb-NO" dirty="0"/>
              <a:t> –</a:t>
            </a:r>
          </a:p>
          <a:p>
            <a:r>
              <a:rPr lang="nb-NO" dirty="0"/>
              <a:t> Økt liggetid, flere prøver, oftere gjenbesøk </a:t>
            </a:r>
          </a:p>
          <a:p>
            <a:r>
              <a:rPr lang="nb-NO" dirty="0"/>
              <a:t>• Pasient og lege må komme til en felles forståelse –</a:t>
            </a:r>
          </a:p>
          <a:p>
            <a:r>
              <a:rPr lang="nb-NO" dirty="0"/>
              <a:t> Pasientens sykdomshistorie </a:t>
            </a:r>
          </a:p>
          <a:p>
            <a:r>
              <a:rPr lang="nb-NO" dirty="0"/>
              <a:t>– Praktiske forhold: når og hvor er neste undersøkelse? </a:t>
            </a:r>
          </a:p>
          <a:p>
            <a:r>
              <a:rPr lang="nb-NO" dirty="0"/>
              <a:t>– Tiltak: hva skal gjøres? hvem skal gjøre det? </a:t>
            </a:r>
          </a:p>
          <a:p>
            <a:r>
              <a:rPr lang="nb-NO" dirty="0"/>
              <a:t>– Kommunikasjon er et samarbeid!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9D794-A29A-453A-B2FF-0622E7A5B644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5392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 med lav </a:t>
            </a:r>
            <a:r>
              <a:rPr lang="nb-NO" dirty="0" err="1"/>
              <a:t>health</a:t>
            </a:r>
            <a:r>
              <a:rPr lang="nb-NO" dirty="0"/>
              <a:t> </a:t>
            </a:r>
            <a:r>
              <a:rPr lang="nb-NO" dirty="0" err="1"/>
              <a:t>literacy</a:t>
            </a:r>
            <a:r>
              <a:rPr lang="nb-NO" dirty="0"/>
              <a:t> kan hende ikke møter ikke opp • Unnskylder manglende forståelse • Leser alt senere • Følger ikke råd</a:t>
            </a:r>
          </a:p>
          <a:p>
            <a:r>
              <a:rPr lang="nb-NO" dirty="0"/>
              <a:t>Hva kan pasienten om helse, kropp, medisin og helsetjenester? </a:t>
            </a:r>
          </a:p>
          <a:p>
            <a:r>
              <a:rPr lang="nb-NO" dirty="0"/>
              <a:t>Informasjon må tilpasses pasientens Health </a:t>
            </a:r>
            <a:r>
              <a:rPr lang="nb-NO" dirty="0" err="1"/>
              <a:t>literacy</a:t>
            </a:r>
            <a:r>
              <a:rPr lang="nb-NO" dirty="0"/>
              <a:t> nivå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9D794-A29A-453A-B2FF-0622E7A5B644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3506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FFE8BEED-3C80-40D1-8086-33ACDEA3AC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CA07DDD-ACE0-42C8-80ED-C0388888464C}" type="slidenum">
              <a:rPr lang="nb-NO" altLang="nb-NO" sz="1200"/>
              <a:pPr eaLnBrk="1" hangingPunct="1"/>
              <a:t>15</a:t>
            </a:fld>
            <a:endParaRPr lang="nb-NO" altLang="nb-NO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AEB4DB59-6991-4DBD-AAD6-6BDCE337ED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3A3D8E6-A62D-4D8C-90F0-B9FFFA7402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b-NO" altLang="nb-NO" dirty="0">
                <a:latin typeface="Times New Roman" panose="02020603050405020304" pitchFamily="18" charset="0"/>
              </a:rPr>
              <a:t>Profesjonskunnskap: utdanning og erfaring – hvordan en skal te seg i forskjellige situasjoner, roller. Eks: forskjellen mellom å tolke for statsråder og pasient/lege. Forskjellige strategier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dirty="0">
                <a:latin typeface="Times New Roman" panose="02020603050405020304" pitchFamily="18" charset="0"/>
              </a:rPr>
              <a:t>Tolkefaglig: hukommelse, notatteknikk, grunnleggende kunnskaper om samtaler (eks: turtaking)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dirty="0">
                <a:latin typeface="Times New Roman" panose="02020603050405020304" pitchFamily="18" charset="0"/>
              </a:rPr>
              <a:t>Etisk vurderingsgrunnlag – det som hjelper deg å gjøre de riktige valgene</a:t>
            </a:r>
          </a:p>
        </p:txBody>
      </p:sp>
    </p:spTree>
    <p:extLst>
      <p:ext uri="{BB962C8B-B14F-4D97-AF65-F5344CB8AC3E}">
        <p14:creationId xmlns:p14="http://schemas.microsoft.com/office/powerpoint/2010/main" val="4122119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nb-NO" altLang="nb-NO" dirty="0"/>
              <a:t>Belastning for pårørende</a:t>
            </a:r>
          </a:p>
          <a:p>
            <a:pPr lvl="1" eaLnBrk="1" hangingPunct="1"/>
            <a:r>
              <a:rPr lang="nb-NO" altLang="nb-NO" dirty="0"/>
              <a:t>Belastning for pasienten</a:t>
            </a:r>
          </a:p>
          <a:p>
            <a:pPr lvl="1" eaLnBrk="1" hangingPunct="1"/>
            <a:r>
              <a:rPr lang="nb-NO" altLang="nb-NO" dirty="0"/>
              <a:t>Fare for feil i kommunikasjonen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9D794-A29A-453A-B2FF-0622E7A5B644}" type="slidenum">
              <a:rPr lang="nb-NO" smtClean="0"/>
              <a:pPr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3887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nb-NO" altLang="nb-NO" dirty="0"/>
              <a:t>Ikke bruk </a:t>
            </a:r>
            <a:r>
              <a:rPr lang="nb-NO" altLang="nb-NO" dirty="0" err="1"/>
              <a:t>påreørende</a:t>
            </a:r>
            <a:r>
              <a:rPr lang="nb-NO" altLang="nb-NO" dirty="0"/>
              <a:t>, venner eller kollegaer. Kan skape store misforståelser</a:t>
            </a:r>
          </a:p>
          <a:p>
            <a:pPr lvl="1" eaLnBrk="1" hangingPunct="1"/>
            <a:endParaRPr lang="nb-NO" altLang="nb-NO" dirty="0"/>
          </a:p>
          <a:p>
            <a:pPr lvl="1" eaLnBrk="1" hangingPunct="1"/>
            <a:r>
              <a:rPr lang="nb-NO" altLang="nb-NO" dirty="0"/>
              <a:t>Belastning for pårørende</a:t>
            </a:r>
          </a:p>
          <a:p>
            <a:pPr lvl="1" eaLnBrk="1" hangingPunct="1"/>
            <a:r>
              <a:rPr lang="nb-NO" altLang="nb-NO" dirty="0"/>
              <a:t>Belastning for pasienten</a:t>
            </a:r>
          </a:p>
          <a:p>
            <a:pPr lvl="1" eaLnBrk="1" hangingPunct="1"/>
            <a:r>
              <a:rPr lang="nb-NO" altLang="nb-NO" dirty="0"/>
              <a:t>Fare for feil i kommunikasjonen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9D794-A29A-453A-B2FF-0622E7A5B644}" type="slidenum">
              <a:rPr lang="nb-NO" smtClean="0"/>
              <a:pPr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5694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ssholder for lysbilde 1">
            <a:extLst>
              <a:ext uri="{FF2B5EF4-FFF2-40B4-BE49-F238E27FC236}">
                <a16:creationId xmlns:a16="http://schemas.microsoft.com/office/drawing/2014/main" id="{585C584B-1C22-4EA3-A143-DC0E963EA0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Plassholder for notater 2">
            <a:extLst>
              <a:ext uri="{FF2B5EF4-FFF2-40B4-BE49-F238E27FC236}">
                <a16:creationId xmlns:a16="http://schemas.microsoft.com/office/drawing/2014/main" id="{DE54F2D4-0906-4721-BD0F-23EF7ACB75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b-NO" altLang="nb-NO"/>
          </a:p>
        </p:txBody>
      </p:sp>
      <p:sp>
        <p:nvSpPr>
          <p:cNvPr id="22532" name="Plassholder for lysbildenummer 3">
            <a:extLst>
              <a:ext uri="{FF2B5EF4-FFF2-40B4-BE49-F238E27FC236}">
                <a16:creationId xmlns:a16="http://schemas.microsoft.com/office/drawing/2014/main" id="{5ACCEF96-24B6-47CD-A4D0-ECB17C82F0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9426262-F073-498C-B9CD-9C2CAE2D6E0E}" type="slidenum">
              <a:rPr lang="en-US" altLang="nb-NO" sz="1200">
                <a:latin typeface="Calibri" panose="020F0502020204030204" pitchFamily="34" charset="0"/>
              </a:rPr>
              <a:pPr/>
              <a:t>22</a:t>
            </a:fld>
            <a:endParaRPr lang="en-US" altLang="nb-NO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87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9D794-A29A-453A-B2FF-0622E7A5B644}" type="slidenum">
              <a:rPr lang="nb-NO" smtClean="0"/>
              <a:pPr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56468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9D794-A29A-453A-B2FF-0622E7A5B644}" type="slidenum">
              <a:rPr lang="nb-NO" smtClean="0"/>
              <a:pPr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8483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20 000 innvandrere 55% fra europeiske land</a:t>
            </a:r>
          </a:p>
          <a:p>
            <a:endParaRPr lang="nb-NO" sz="1200" b="0" i="0" u="none" strike="noStrike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 dag er 9% av befolkningen i Hedmark innvandrere, mens 1% er norskfødte med innvandrerforeldre.</a:t>
            </a:r>
          </a:p>
          <a:p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De fleste innvandrere kommer pga. familie eller arbeid. Polakker utgjør fortsatt den største innvandrergruppering i fylket, etterfulgt av svensker og somaliere. Mens antallet av svensker, dansker, litauer og tyskere har vært stort sett uendret fra 2016-2017, har det vært en prosentmessig økning i antallet av polakker, syrere, thailendere og afghanere.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9D794-A29A-453A-B2FF-0622E7A5B644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272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9D794-A29A-453A-B2FF-0622E7A5B644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2300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Nærmere 19 000 innvandrere</a:t>
            </a:r>
          </a:p>
          <a:p>
            <a:r>
              <a:rPr lang="nb-NO" dirty="0"/>
              <a:t>Flyktninger og deres familieinnvandrere</a:t>
            </a:r>
          </a:p>
          <a:p>
            <a:r>
              <a:rPr lang="nb-NO" dirty="0"/>
              <a:t>Arbeidsflyktninger og familiegjenforente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9D794-A29A-453A-B2FF-0622E7A5B644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2672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Pasient-og</a:t>
            </a:r>
            <a:r>
              <a:rPr lang="nb-NO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brukerrettighetsloven</a:t>
            </a:r>
          </a:p>
          <a:p>
            <a:r>
              <a:rPr lang="nb-NO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Helse-og</a:t>
            </a:r>
            <a:r>
              <a:rPr lang="nb-NO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omsorgstjenesteloven</a:t>
            </a:r>
          </a:p>
          <a:p>
            <a:r>
              <a:rPr lang="nb-NO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Spesialisthelsetjenesteloven </a:t>
            </a:r>
          </a:p>
          <a:p>
            <a:r>
              <a:rPr lang="nb-NO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Stortingsmeldinger som melding om prioritering og primærhelsetjeneste meldingen</a:t>
            </a:r>
          </a:p>
          <a:p>
            <a:endParaRPr lang="nb-NO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9D794-A29A-453A-B2FF-0622E7A5B644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3061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Disse utfordringene kan finne sted i ulike deler av helsetjenester som spesialisthelsetjenester, hos legekontoret, FLS, apoteket osv.</a:t>
            </a:r>
          </a:p>
          <a:p>
            <a:endParaRPr lang="nb-NO" dirty="0"/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– Innvandrerne har oftere dårligere levekår enn befolkningen generelt på flere viktige områder, ifølge LKI 2016. Vi ser det når det gjelder sysselsetting, arbeidsforhold, boligstandard, økonomi, helse og sosial kontakt. I resultatrapporten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Vrålstad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&amp; Wiggen 2017 har vi sett nærmere på resultater for innvandrere fra tolv enkeltland, og vi ser imidlertid at det er store variasjoner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Man har ikke funnet store genetiske variasjoner som forklarer forskjell i diabetesforekomst mellom folkegrupper, men vi vet at forholdene i fosterlivet har betydning for om man senere utvikler diabetes.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– Underernæring på dette stadiet og senere høy tilgang på næring vil kunne føre til større risiko for å utvikle diabetes.  Altså ligger ikke endringene nødvendigvis i selve DNA-et, men snarere hvilke gener som blir skudd av eller på tidlig i livet. Miljøfaktorer kan da påvirke hvordan genene blir brukt.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9D794-A29A-453A-B2FF-0622E7A5B644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0811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 å få til likeverdig behandling må vi forskjellsbehandle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9D794-A29A-453A-B2FF-0622E7A5B644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8150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Vi ser at befolkningen fra Asia har høy forekomst av både diabetes og tidlig hjerte- og karsykdom. Tall fra mange afrikanske land mangler fortsatt. Tilgjengelig statistikk viser allikevel at tallene der også er økende.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Studier viser at de ikke-vestlige innvandrerne, særlig sørasiatene, får diabetes opptil ti år tidligere enn nordmenn. De står også på mer medisiner, men er allikevel dårligere regulert.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– Vi planlegger derfor nå et stort forskningsprogram hvor vi vil forsøke å finne bedre metoder for både å forebygge og behandle diabetes hos innvandrere fra Sør-Asia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Innvandrerne har oftere dårligere levekår enn befolkningen generelt på flere viktige områder, ifølge LKI 2016. Vi ser det når det gjelder sysselsetting, arbeidsforhold, boligstandard, økonomi, helse og sosial kontakt. I resultatrapporten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Vrålstad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&amp; Wiggen 2017 har vi sett nærmere på resultater for innvandrere fra tolv enkeltland, og vi ser imidlertid at det er store variasjoner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Man har ikke funnet store genetiske variasjoner som forklarer forskjell i diabetesforekomst mellom folkegrupper, men vi vet at forholdene i fosterlivet har betydning for om man senere utvikler diabetes.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– Underernæring på dette stadiet og senere høy tilgang på næring vil kunne føre til større risiko for å utvikle diabetes.  Altså ligger ikke endringene nødvendigvis i selve DNA-et, men snarere hvilke gener som blir skudd av eller på tidlig i livet. Miljøfaktorer kan da påvirke hvordan genene blir brukt.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9D794-A29A-453A-B2FF-0622E7A5B644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2178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Innvandrere i Norge 1.1.2017: 725 000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9D794-A29A-453A-B2FF-0622E7A5B644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6918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sid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8576"/>
            <a:ext cx="9140825" cy="6854825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95339" y="2479675"/>
            <a:ext cx="6478587" cy="427038"/>
          </a:xfrm>
        </p:spPr>
        <p:txBody>
          <a:bodyPr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DC0C95B-F73D-4123-A21A-6FD3C57E802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altLang="nb-NO"/>
              <a:t>25.1.17</a:t>
            </a:r>
          </a:p>
        </p:txBody>
      </p:sp>
    </p:spTree>
    <p:extLst>
      <p:ext uri="{BB962C8B-B14F-4D97-AF65-F5344CB8AC3E}">
        <p14:creationId xmlns:p14="http://schemas.microsoft.com/office/powerpoint/2010/main" val="577835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309D594A-89AB-4404-A7C2-38AD527DE517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76200" y="6386513"/>
          <a:ext cx="441960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hoto Editor-foto" r:id="rId3" imgW="16409524" imgH="1467055" progId="MSPhotoEd.3">
                  <p:embed/>
                </p:oleObj>
              </mc:Choice>
              <mc:Fallback>
                <p:oleObj name="Photo Editor-foto" r:id="rId3" imgW="16409524" imgH="1467055" progId="MSPhotoEd.3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309D594A-89AB-4404-A7C2-38AD527DE5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386513"/>
                        <a:ext cx="4419600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8">
            <a:extLst>
              <a:ext uri="{FF2B5EF4-FFF2-40B4-BE49-F238E27FC236}">
                <a16:creationId xmlns:a16="http://schemas.microsoft.com/office/drawing/2014/main" id="{F70A53A3-9CCC-4E96-9AEB-4691458A2BC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89148CB8-DE3F-48F0-9253-4CADB1F80270}"/>
              </a:ext>
            </a:extLst>
          </p:cNvPr>
          <p:cNvCxnSpPr/>
          <p:nvPr userDrawn="1"/>
        </p:nvCxnSpPr>
        <p:spPr>
          <a:xfrm>
            <a:off x="-252413" y="6310313"/>
            <a:ext cx="9648826" cy="0"/>
          </a:xfrm>
          <a:prstGeom prst="line">
            <a:avLst/>
          </a:prstGeom>
          <a:ln w="6350">
            <a:solidFill>
              <a:srgbClr val="D655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280989" y="2032001"/>
            <a:ext cx="8612187" cy="408728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5D3AA3B-EEC7-42F5-9CFA-66F1E3CABA4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8650" y="6356350"/>
            <a:ext cx="2057400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8" name="Plassholder for lysbildenummer 9">
            <a:extLst>
              <a:ext uri="{FF2B5EF4-FFF2-40B4-BE49-F238E27FC236}">
                <a16:creationId xmlns:a16="http://schemas.microsoft.com/office/drawing/2014/main" id="{5DA766BC-B3AC-465C-9450-9BE21BC7165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457950" y="6356350"/>
            <a:ext cx="2057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nb-NO" altLang="nb-NO"/>
              <a:t>Side </a:t>
            </a:r>
            <a:fld id="{A2DF6255-4822-4985-95DE-BCDCC6BF4C80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996923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25.1.17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09B68-B622-4ED5-BF76-6051771CBD5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323358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25.1.17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1658F-062B-4CD4-8333-15E7782A4032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746207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25.1.17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5F42C-294A-440C-B0DE-4E185E1DBF7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424359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12826" y="2235201"/>
            <a:ext cx="3390900" cy="3806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56126" y="2235201"/>
            <a:ext cx="3390900" cy="3806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25.1.17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7B389-B6FB-47FA-B93B-5B4E2B375249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804548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25.1.17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BBFA8-1BEE-403C-9ACF-9C3E872ED2DB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182945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25.1.17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2CA3C-412F-4E76-B950-30BB64C468A2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815909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25.1.17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EC513-69CD-41C0-82D6-DBD23494CBAF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639581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25.1.17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6B7F0-7C7D-43D9-AABE-811A5A42E384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36073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innholds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87614"/>
            <a:ext cx="7772400" cy="454025"/>
          </a:xfrm>
        </p:spPr>
        <p:txBody>
          <a:bodyPr/>
          <a:lstStyle>
            <a:lvl1pPr algn="ctr">
              <a:defRPr>
                <a:solidFill>
                  <a:srgbClr val="7C8F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59113"/>
            <a:ext cx="6400800" cy="369332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25.1.17</a:t>
            </a:r>
            <a:endParaRPr lang="nb-NO" dirty="0"/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286751" y="6215063"/>
            <a:ext cx="568325" cy="476250"/>
          </a:xfrm>
        </p:spPr>
        <p:txBody>
          <a:bodyPr/>
          <a:lstStyle>
            <a:lvl1pPr>
              <a:defRPr/>
            </a:lvl1pPr>
          </a:lstStyle>
          <a:p>
            <a:fld id="{420E133A-9DAF-4CA2-AB91-A1876C21031A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25.1.17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0422C-A229-45D0-926F-F0D90F18D45C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108235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25.1.17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7AA95-808B-4AED-9F4D-0B37D68F605A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108744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303965" y="1196976"/>
            <a:ext cx="1800225" cy="484505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00113" y="1196976"/>
            <a:ext cx="5251451" cy="484505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25.1.17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2DF33-3D3C-4589-AE66-C554F49495E8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790217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00113" y="1196975"/>
            <a:ext cx="7204075" cy="10001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1012826" y="2235201"/>
            <a:ext cx="3390900" cy="38068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56126" y="2235201"/>
            <a:ext cx="3390900" cy="38068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488113" y="6451601"/>
            <a:ext cx="1960563" cy="365125"/>
          </a:xfr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1377949" y="6451601"/>
            <a:ext cx="5265739" cy="365125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25.1.17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353425" y="6451601"/>
            <a:ext cx="490539" cy="365125"/>
          </a:xfrm>
        </p:spPr>
        <p:txBody>
          <a:bodyPr/>
          <a:lstStyle>
            <a:lvl1pPr>
              <a:defRPr/>
            </a:lvl1pPr>
          </a:lstStyle>
          <a:p>
            <a:fld id="{A262254A-4946-4025-8F51-CB1EA8E15220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344234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00113" y="1196975"/>
            <a:ext cx="7204075" cy="10001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abell 2"/>
          <p:cNvSpPr>
            <a:spLocks noGrp="1"/>
          </p:cNvSpPr>
          <p:nvPr>
            <p:ph type="tbl" idx="1"/>
          </p:nvPr>
        </p:nvSpPr>
        <p:spPr>
          <a:xfrm>
            <a:off x="1012825" y="2235201"/>
            <a:ext cx="6934200" cy="3806825"/>
          </a:xfrm>
        </p:spPr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488113" y="6451601"/>
            <a:ext cx="1960563" cy="365125"/>
          </a:xfr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377949" y="6451601"/>
            <a:ext cx="5265739" cy="365125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25.1.17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353425" y="6451601"/>
            <a:ext cx="490539" cy="365125"/>
          </a:xfrm>
        </p:spPr>
        <p:txBody>
          <a:bodyPr/>
          <a:lstStyle>
            <a:lvl1pPr>
              <a:defRPr/>
            </a:lvl1pPr>
          </a:lstStyle>
          <a:p>
            <a:fld id="{7FFC0587-390A-4532-B70A-40EB17900EDC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89733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25.1.17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D2BCFC-8CF3-4CDB-9E19-88A6D2383BE3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9" y="1854200"/>
            <a:ext cx="3960812" cy="4056063"/>
          </a:xfrm>
        </p:spPr>
        <p:txBody>
          <a:bodyPr/>
          <a:lstStyle>
            <a:lvl1pPr>
              <a:defRPr sz="17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54200"/>
            <a:ext cx="3962400" cy="4056063"/>
          </a:xfrm>
        </p:spPr>
        <p:txBody>
          <a:bodyPr/>
          <a:lstStyle>
            <a:lvl1pPr>
              <a:defRPr sz="17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25.1.17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316214-04DE-4EA5-8603-F02377052F61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1773238"/>
            <a:ext cx="3886200" cy="401637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188" y="2174875"/>
            <a:ext cx="3886200" cy="3951288"/>
          </a:xfrm>
        </p:spPr>
        <p:txBody>
          <a:bodyPr/>
          <a:lstStyle>
            <a:lvl1pPr>
              <a:defRPr sz="17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73238"/>
            <a:ext cx="4041775" cy="401637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7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25.1.17</a:t>
            </a:r>
            <a:endParaRPr lang="nb-NO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CAA718-C3A0-4E9C-91E0-0002947B4015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11188" y="1281114"/>
            <a:ext cx="8077200" cy="49212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21200" y="889200"/>
            <a:ext cx="8308800" cy="5083200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281114"/>
            <a:ext cx="7978176" cy="4921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25.1.17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1A37A6-1426-4037-BD3D-9F1E8E05C269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590000" y="889200"/>
            <a:ext cx="4140000" cy="5083200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281114"/>
            <a:ext cx="3833397" cy="49212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90" y="1854200"/>
            <a:ext cx="3833396" cy="40560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25.1.17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D2BCFC-8CF3-4CDB-9E19-88A6D2383BE3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25.1.17</a:t>
            </a:r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DC3D94-7C22-40BA-9AB7-F31D87CFA63F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79490"/>
            <a:ext cx="5486400" cy="39480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25.1.17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36E76C-5228-4FBA-8D1C-9DEC5D182CB9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innholdssid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281114"/>
            <a:ext cx="80772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tittelstil</a:t>
            </a:r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188" y="6216650"/>
            <a:ext cx="7615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solidFill>
                  <a:schemeClr val="accent2"/>
                </a:solidFill>
              </a:defRPr>
            </a:lvl1pPr>
          </a:lstStyle>
          <a:p>
            <a:r>
              <a:rPr lang="nb-NO"/>
              <a:t>25.1.17</a:t>
            </a:r>
            <a:endParaRPr lang="nb-NO" dirty="0"/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9926" y="6216650"/>
            <a:ext cx="5683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solidFill>
                  <a:schemeClr val="bg1"/>
                </a:solidFill>
              </a:defRPr>
            </a:lvl1pPr>
          </a:lstStyle>
          <a:p>
            <a:fld id="{E8474AF7-F5DE-4FB6-A0E5-40D9D947AB7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9" y="1854200"/>
            <a:ext cx="8075612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1" r:id="rId2"/>
    <p:sldLayoutId id="2147483662" r:id="rId3"/>
    <p:sldLayoutId id="2147483664" r:id="rId4"/>
    <p:sldLayoutId id="2147483665" r:id="rId5"/>
    <p:sldLayoutId id="2147483666" r:id="rId6"/>
    <p:sldLayoutId id="2147483673" r:id="rId7"/>
    <p:sldLayoutId id="2147483667" r:id="rId8"/>
    <p:sldLayoutId id="2147483669" r:id="rId9"/>
    <p:sldLayoutId id="2147483689" r:id="rId10"/>
    <p:sldLayoutId id="214748369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C8F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rgbClr val="7C8F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49275" indent="-196850" algn="l" rtl="0" eaLnBrk="1" fontAlgn="base" hangingPunct="1">
        <a:spcBef>
          <a:spcPct val="20000"/>
        </a:spcBef>
        <a:spcAft>
          <a:spcPct val="0"/>
        </a:spcAft>
        <a:buClr>
          <a:srgbClr val="7C8F00"/>
        </a:buClr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992188" indent="-184150" algn="l" rtl="0" eaLnBrk="1" fontAlgn="base" hangingPunct="1">
        <a:spcBef>
          <a:spcPct val="20000"/>
        </a:spcBef>
        <a:spcAft>
          <a:spcPct val="0"/>
        </a:spcAft>
        <a:buClr>
          <a:srgbClr val="7C8F00"/>
        </a:buClr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347788" indent="-171450" algn="l" rtl="0" eaLnBrk="1" fontAlgn="base" hangingPunct="1">
        <a:spcBef>
          <a:spcPct val="20000"/>
        </a:spcBef>
        <a:spcAft>
          <a:spcPct val="0"/>
        </a:spcAft>
        <a:buClr>
          <a:srgbClr val="7C8F00"/>
        </a:buClr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703388" indent="-173038" algn="l" rtl="0" eaLnBrk="1" fontAlgn="base" hangingPunct="1">
        <a:spcBef>
          <a:spcPct val="20000"/>
        </a:spcBef>
        <a:spcAft>
          <a:spcPct val="0"/>
        </a:spcAft>
        <a:buClr>
          <a:srgbClr val="7C8F00"/>
        </a:buClr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160588" indent="-173038" algn="l" rtl="0" eaLnBrk="1" fontAlgn="base" hangingPunct="1">
        <a:spcBef>
          <a:spcPct val="20000"/>
        </a:spcBef>
        <a:spcAft>
          <a:spcPct val="0"/>
        </a:spcAft>
        <a:buClr>
          <a:srgbClr val="7C8F00"/>
        </a:buClr>
        <a:buChar char="»"/>
        <a:defRPr sz="1200">
          <a:solidFill>
            <a:schemeClr val="tx1"/>
          </a:solidFill>
          <a:latin typeface="+mn-lt"/>
          <a:cs typeface="+mn-cs"/>
        </a:defRPr>
      </a:lvl6pPr>
      <a:lvl7pPr marL="2617788" indent="-173038" algn="l" rtl="0" eaLnBrk="1" fontAlgn="base" hangingPunct="1">
        <a:spcBef>
          <a:spcPct val="20000"/>
        </a:spcBef>
        <a:spcAft>
          <a:spcPct val="0"/>
        </a:spcAft>
        <a:buClr>
          <a:srgbClr val="7C8F00"/>
        </a:buClr>
        <a:buChar char="»"/>
        <a:defRPr sz="1200">
          <a:solidFill>
            <a:schemeClr val="tx1"/>
          </a:solidFill>
          <a:latin typeface="+mn-lt"/>
          <a:cs typeface="+mn-cs"/>
        </a:defRPr>
      </a:lvl7pPr>
      <a:lvl8pPr marL="3074988" indent="-173038" algn="l" rtl="0" eaLnBrk="1" fontAlgn="base" hangingPunct="1">
        <a:spcBef>
          <a:spcPct val="20000"/>
        </a:spcBef>
        <a:spcAft>
          <a:spcPct val="0"/>
        </a:spcAft>
        <a:buClr>
          <a:srgbClr val="7C8F00"/>
        </a:buClr>
        <a:buChar char="»"/>
        <a:defRPr sz="1200">
          <a:solidFill>
            <a:schemeClr val="tx1"/>
          </a:solidFill>
          <a:latin typeface="+mn-lt"/>
          <a:cs typeface="+mn-cs"/>
        </a:defRPr>
      </a:lvl8pPr>
      <a:lvl9pPr marL="3532188" indent="-173038" algn="l" rtl="0" eaLnBrk="1" fontAlgn="base" hangingPunct="1">
        <a:spcBef>
          <a:spcPct val="20000"/>
        </a:spcBef>
        <a:spcAft>
          <a:spcPct val="0"/>
        </a:spcAft>
        <a:buClr>
          <a:srgbClr val="7C8F00"/>
        </a:buClr>
        <a:buChar char="»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900113" y="1196975"/>
            <a:ext cx="72040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b-NO"/>
          </a:p>
        </p:txBody>
      </p:sp>
      <p:sp>
        <p:nvSpPr>
          <p:cNvPr id="105475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1012825" y="2235201"/>
            <a:ext cx="6934200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488113" y="6451601"/>
            <a:ext cx="19605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18E98"/>
                </a:solidFill>
                <a:cs typeface="Arial" charset="0"/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377949" y="6451601"/>
            <a:ext cx="526573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18E98"/>
                </a:solidFill>
                <a:cs typeface="Arial" charset="0"/>
              </a:defRPr>
            </a:lvl1pPr>
          </a:lstStyle>
          <a:p>
            <a:r>
              <a:rPr lang="nb-NO"/>
              <a:t>25.1.17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53425" y="6451601"/>
            <a:ext cx="49053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18E98"/>
                </a:solidFill>
                <a:cs typeface="Arial" charset="0"/>
              </a:defRPr>
            </a:lvl1pPr>
          </a:lstStyle>
          <a:p>
            <a:fld id="{7FE4D7D4-4153-4D58-BE6F-7DA40AD5511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5479" name="Bilde 9" descr="logo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9" y="147639"/>
            <a:ext cx="15652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0" name="Bilde 7" descr="logo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9" y="147639"/>
            <a:ext cx="15652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59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ransition>
    <p:fade/>
  </p:transition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100">
          <a:solidFill>
            <a:schemeClr val="folHlink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100">
          <a:solidFill>
            <a:schemeClr val="folHlink"/>
          </a:solidFill>
          <a:latin typeface="Arial" charset="0"/>
          <a:ea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100">
          <a:solidFill>
            <a:schemeClr val="folHlink"/>
          </a:solidFill>
          <a:latin typeface="Arial" charset="0"/>
          <a:ea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100">
          <a:solidFill>
            <a:schemeClr val="folHlink"/>
          </a:solidFill>
          <a:latin typeface="Arial" charset="0"/>
          <a:ea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100">
          <a:solidFill>
            <a:schemeClr val="folHlink"/>
          </a:solidFill>
          <a:latin typeface="Arial" charset="0"/>
          <a:ea typeface="MS PGothic" pitchFamily="34" charset="-128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100">
          <a:solidFill>
            <a:schemeClr val="folHlink"/>
          </a:solidFill>
          <a:latin typeface="Arial" charset="0"/>
          <a:ea typeface="MS PGothic" pitchFamily="34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100">
          <a:solidFill>
            <a:schemeClr val="folHlink"/>
          </a:solidFill>
          <a:latin typeface="Arial" charset="0"/>
          <a:ea typeface="MS PGothic" pitchFamily="34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100">
          <a:solidFill>
            <a:schemeClr val="folHlink"/>
          </a:solidFill>
          <a:latin typeface="Arial" charset="0"/>
          <a:ea typeface="MS PGothic" pitchFamily="34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100">
          <a:solidFill>
            <a:schemeClr val="folHlink"/>
          </a:solidFill>
          <a:latin typeface="Arial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818E98"/>
        </a:buClr>
        <a:buFont typeface="Arial" charset="0"/>
        <a:buChar char="•"/>
        <a:defRPr sz="2300">
          <a:solidFill>
            <a:srgbClr val="47566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Font typeface="Arial" charset="0"/>
        <a:buChar char="–"/>
        <a:defRPr>
          <a:solidFill>
            <a:srgbClr val="47566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Font typeface="Arial" charset="0"/>
        <a:buChar char="•"/>
        <a:defRPr sz="1600">
          <a:solidFill>
            <a:srgbClr val="47566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Font typeface="Arial" charset="0"/>
        <a:buChar char="–"/>
        <a:defRPr sz="1400">
          <a:solidFill>
            <a:srgbClr val="47566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Font typeface="Arial" charset="0"/>
        <a:buChar char="»"/>
        <a:defRPr sz="1100">
          <a:solidFill>
            <a:srgbClr val="475660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ts val="600"/>
        </a:spcAft>
        <a:buFont typeface="Arial" charset="0"/>
        <a:buChar char="»"/>
        <a:defRPr sz="1100">
          <a:solidFill>
            <a:srgbClr val="475660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ts val="600"/>
        </a:spcAft>
        <a:buFont typeface="Arial" charset="0"/>
        <a:buChar char="»"/>
        <a:defRPr sz="1100">
          <a:solidFill>
            <a:srgbClr val="475660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ts val="600"/>
        </a:spcAft>
        <a:buFont typeface="Arial" charset="0"/>
        <a:buChar char="»"/>
        <a:defRPr sz="1100">
          <a:solidFill>
            <a:srgbClr val="475660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ts val="600"/>
        </a:spcAft>
        <a:buFont typeface="Arial" charset="0"/>
        <a:buChar char="»"/>
        <a:defRPr sz="1100">
          <a:solidFill>
            <a:srgbClr val="475660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o/url?sa=i&amp;rct=j&amp;q=&amp;esrc=s&amp;source=images&amp;cd=&amp;ved=0ahUKEwjLmciPl77XAhWobZoKHUWeD8IQjRwIBw&amp;url=http://www.communitypractitioner.co.uk/features/2017/09/lost-translation&amp;psig=AOvVaw1ZAJdvdyNj9ZHL8tshQ-08&amp;ust=1510752772198556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://www.diabetes.no/innvandrere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5C3CAF50-BA4A-47FC-9A0A-D302EA3616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Diabetes hos innvandrere 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sz="2000" dirty="0"/>
              <a:t>Shaista Ayub</a:t>
            </a:r>
            <a:br>
              <a:rPr lang="nb-NO" dirty="0"/>
            </a:br>
            <a:r>
              <a:rPr lang="nb-NO" sz="1600" dirty="0" err="1"/>
              <a:t>Diabetesforum</a:t>
            </a:r>
            <a:r>
              <a:rPr lang="nb-NO" sz="1600" dirty="0"/>
              <a:t> Biri</a:t>
            </a:r>
            <a:br>
              <a:rPr lang="nb-NO" sz="1600" dirty="0"/>
            </a:br>
            <a:r>
              <a:rPr lang="nb-NO" sz="1600" dirty="0"/>
              <a:t> 25. januar 2018</a:t>
            </a:r>
            <a:br>
              <a:rPr lang="nb-NO" sz="1600" dirty="0"/>
            </a:br>
            <a:endParaRPr lang="nb-NO" sz="1600" dirty="0"/>
          </a:p>
        </p:txBody>
      </p:sp>
      <p:sp>
        <p:nvSpPr>
          <p:cNvPr id="2" name="Undertittel 1">
            <a:extLst>
              <a:ext uri="{FF2B5EF4-FFF2-40B4-BE49-F238E27FC236}">
                <a16:creationId xmlns:a16="http://schemas.microsoft.com/office/drawing/2014/main" id="{B1988231-BCE1-4DDB-AE00-94A56D38BF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Kommunikasjon og behandling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7D90D63-0790-404F-95A0-892682636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25.1.17</a:t>
            </a: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9112E64-9F0E-4AEB-8F46-586FAAC85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0E133A-9DAF-4CA2-AB91-A1876C21031A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5950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299689" y="773866"/>
            <a:ext cx="8077200" cy="492125"/>
          </a:xfrm>
        </p:spPr>
        <p:txBody>
          <a:bodyPr/>
          <a:lstStyle/>
          <a:p>
            <a:r>
              <a:rPr lang="nb-NO" sz="2400" dirty="0"/>
              <a:t>Diabetes blant innvandrere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299689" y="1536192"/>
            <a:ext cx="8075612" cy="3863060"/>
          </a:xfrm>
        </p:spPr>
        <p:txBody>
          <a:bodyPr/>
          <a:lstStyle/>
          <a:p>
            <a:r>
              <a:rPr lang="nb-NO" sz="2000" dirty="0"/>
              <a:t>Noen etniske grupper kan ha 2 til 10 ganger høyere risiko for å få diabetes type 2</a:t>
            </a:r>
          </a:p>
          <a:p>
            <a:pPr marL="0" indent="0">
              <a:buNone/>
            </a:pPr>
            <a:endParaRPr lang="nb-NO" sz="2000" dirty="0"/>
          </a:p>
          <a:p>
            <a:r>
              <a:rPr lang="nb-NO" sz="2000" dirty="0"/>
              <a:t>Diagnosen stilles tidligere og ved mindre grad av fedme sammenliknet med etnisk norske </a:t>
            </a:r>
          </a:p>
          <a:p>
            <a:pPr marL="0" indent="0">
              <a:buNone/>
            </a:pPr>
            <a:endParaRPr lang="nb-NO" sz="2000" dirty="0"/>
          </a:p>
          <a:p>
            <a:r>
              <a:rPr lang="nb-NO" sz="2000" dirty="0"/>
              <a:t>90% av pakistanske kvinner i Oslo er i risikosonen for å få diabetes type 2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2B26C1C6-47BA-420A-9EDD-B4B587EE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25.1.17</a:t>
            </a:r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CB53F72-404E-4CEB-92A1-46E6F48BA0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D2BCFC-8CF3-4CDB-9E19-88A6D2383BE3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0212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7A75BD-29D1-49FD-B969-35ABB7DA1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765900"/>
            <a:ext cx="8077200" cy="1007340"/>
          </a:xfrm>
        </p:spPr>
        <p:txBody>
          <a:bodyPr/>
          <a:lstStyle/>
          <a:p>
            <a:r>
              <a:rPr lang="nb-NO" dirty="0"/>
              <a:t>Hvor mange har språkutfordringer?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A9A457F-297F-4A1A-9421-58EDA2BD2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632" y="1450429"/>
            <a:ext cx="8075612" cy="4081691"/>
          </a:xfrm>
        </p:spPr>
        <p:txBody>
          <a:bodyPr/>
          <a:lstStyle/>
          <a:p>
            <a:r>
              <a:rPr lang="nb-NO" sz="2000" b="1" dirty="0"/>
              <a:t>Hvor gode er norskferdighetene</a:t>
            </a:r>
            <a:r>
              <a:rPr lang="nb-NO" sz="2000" dirty="0"/>
              <a:t>? </a:t>
            </a:r>
          </a:p>
          <a:p>
            <a:pPr marL="652462" lvl="1" indent="-285750"/>
            <a:r>
              <a:rPr lang="nb-NO" sz="1800" dirty="0"/>
              <a:t>Det tar lang tid å lære et språk godt </a:t>
            </a:r>
          </a:p>
          <a:p>
            <a:pPr marL="652462" lvl="1" indent="-285750"/>
            <a:r>
              <a:rPr lang="nb-NO" sz="1800" dirty="0"/>
              <a:t>40% av alle innvandrere har botid på under fire år </a:t>
            </a:r>
          </a:p>
          <a:p>
            <a:pPr marL="652462" lvl="1" indent="-285750"/>
            <a:r>
              <a:rPr lang="nb-NO" sz="1800" dirty="0"/>
              <a:t>60% av innvandrere med mindre enn fem års botid har problemer med å forstå enkle tekster</a:t>
            </a:r>
          </a:p>
          <a:p>
            <a:pPr marL="366712" lvl="1" indent="0">
              <a:buNone/>
            </a:pPr>
            <a:endParaRPr lang="nb-NO" sz="1800" b="1" dirty="0"/>
          </a:p>
          <a:p>
            <a:r>
              <a:rPr lang="nb-NO" sz="2000" b="1" dirty="0" err="1"/>
              <a:t>Språkbarrierer</a:t>
            </a:r>
            <a:r>
              <a:rPr lang="nb-NO" sz="2000" b="1" dirty="0"/>
              <a:t> er en utfordring for helsetjenestene</a:t>
            </a:r>
          </a:p>
          <a:p>
            <a:pPr marL="709612" lvl="1" indent="-342900"/>
            <a:r>
              <a:rPr lang="nb-NO" sz="1800" dirty="0"/>
              <a:t>Viktigste tiltak: Bruk kvalifisert tolk </a:t>
            </a:r>
          </a:p>
          <a:p>
            <a:pPr marL="366712" lvl="1" indent="0">
              <a:buNone/>
            </a:pPr>
            <a:endParaRPr lang="nb-NO" sz="1800" dirty="0"/>
          </a:p>
          <a:p>
            <a:r>
              <a:rPr lang="nb-NO" sz="2000" b="1" dirty="0" err="1"/>
              <a:t>Tilleggsutfordring</a:t>
            </a:r>
            <a:r>
              <a:rPr lang="nb-NO" sz="2000" b="1" dirty="0"/>
              <a:t>: </a:t>
            </a:r>
          </a:p>
          <a:p>
            <a:pPr marL="709612" lvl="1" indent="-342900"/>
            <a:r>
              <a:rPr lang="nb-NO" sz="1800" dirty="0"/>
              <a:t>Personer med kort botid har ofte lite kjennskap til norsk helsevesen</a:t>
            </a:r>
          </a:p>
          <a:p>
            <a:pPr marL="709612" lvl="1" indent="-342900"/>
            <a:r>
              <a:rPr lang="nb-NO" sz="1800" dirty="0"/>
              <a:t>Personer med lav utdannelse har ofte lite kunnskap om helse og kropp </a:t>
            </a:r>
          </a:p>
          <a:p>
            <a:endParaRPr lang="nb-NO" sz="900" dirty="0"/>
          </a:p>
          <a:p>
            <a:pPr marL="0" indent="0">
              <a:buNone/>
            </a:pPr>
            <a:endParaRPr lang="nb-NO" sz="900" dirty="0"/>
          </a:p>
          <a:p>
            <a:pPr marL="0" indent="0">
              <a:buNone/>
            </a:pPr>
            <a:endParaRPr lang="nb-NO" sz="900" dirty="0"/>
          </a:p>
          <a:p>
            <a:pPr marL="0" indent="0">
              <a:buNone/>
            </a:pPr>
            <a:endParaRPr lang="nb-NO" sz="900" dirty="0"/>
          </a:p>
          <a:p>
            <a:pPr marL="0" indent="0">
              <a:buNone/>
            </a:pPr>
            <a:endParaRPr lang="nb-NO" sz="900" dirty="0"/>
          </a:p>
          <a:p>
            <a:pPr marL="0" indent="0">
              <a:buNone/>
            </a:pPr>
            <a:r>
              <a:rPr lang="nb-NO" sz="900" dirty="0"/>
              <a:t>Ssb.no</a:t>
            </a:r>
          </a:p>
          <a:p>
            <a:pPr marL="0" indent="0">
              <a:buNone/>
            </a:pPr>
            <a:r>
              <a:rPr lang="nb-NO" sz="900" dirty="0"/>
              <a:t>OECD 2011. </a:t>
            </a:r>
            <a:r>
              <a:rPr lang="nb-NO" sz="900" dirty="0" err="1"/>
              <a:t>Literacy</a:t>
            </a:r>
            <a:r>
              <a:rPr lang="nb-NO" sz="900" dirty="0"/>
              <a:t> for Life: </a:t>
            </a:r>
            <a:r>
              <a:rPr lang="nb-NO" sz="900" dirty="0" err="1"/>
              <a:t>Further</a:t>
            </a:r>
            <a:r>
              <a:rPr lang="nb-NO" sz="900" dirty="0"/>
              <a:t> </a:t>
            </a:r>
            <a:r>
              <a:rPr lang="nb-NO" sz="900" dirty="0" err="1"/>
              <a:t>Results</a:t>
            </a:r>
            <a:r>
              <a:rPr lang="nb-NO" sz="900" dirty="0"/>
              <a:t> from </a:t>
            </a:r>
            <a:r>
              <a:rPr lang="nb-NO" sz="900" dirty="0" err="1"/>
              <a:t>the</a:t>
            </a:r>
            <a:r>
              <a:rPr lang="nb-NO" sz="900" dirty="0"/>
              <a:t> Adult </a:t>
            </a:r>
            <a:r>
              <a:rPr lang="nb-NO" sz="900" dirty="0" err="1"/>
              <a:t>Literacy</a:t>
            </a:r>
            <a:r>
              <a:rPr lang="nb-NO" sz="900" dirty="0"/>
              <a:t> and Life Skills Survey, OECD Publishing. 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966B34A-A104-4903-9F58-E802B9C6F2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flipV="1">
            <a:off x="612776" y="6692899"/>
            <a:ext cx="7615237" cy="45719"/>
          </a:xfrm>
        </p:spPr>
        <p:txBody>
          <a:bodyPr/>
          <a:lstStyle/>
          <a:p>
            <a:r>
              <a:rPr lang="nb-NO"/>
              <a:t>25.1.17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EA7066E-1071-4060-A371-6717D8CF6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D2BCFC-8CF3-4CDB-9E19-88A6D2383BE3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5572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0D6AD2-6E6B-4FC1-8EB2-50D16F8B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D107FEC-AF6D-4B2A-91D5-9F1E1E2D4D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25.1.17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468A7CD-FD91-45E2-A014-CAFD4CEB7C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D2BCFC-8CF3-4CDB-9E19-88A6D2383BE3}" type="slidenum">
              <a:rPr lang="nb-NO" smtClean="0"/>
              <a:pPr/>
              <a:t>12</a:t>
            </a:fld>
            <a:endParaRPr lang="nb-NO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D053A97B-81EF-41C9-B5F9-FCE90DEEF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633" y="846060"/>
            <a:ext cx="7541044" cy="48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26044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14C498-A64D-44FB-B770-68B748AE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996696"/>
            <a:ext cx="8077200" cy="776543"/>
          </a:xfrm>
        </p:spPr>
        <p:txBody>
          <a:bodyPr/>
          <a:lstStyle/>
          <a:p>
            <a:r>
              <a:rPr lang="nb-NO" dirty="0"/>
              <a:t>Health </a:t>
            </a:r>
            <a:r>
              <a:rPr lang="nb-NO" dirty="0" err="1"/>
              <a:t>literacy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959E00-9CC9-4E66-90EE-629753A52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9" y="1854200"/>
            <a:ext cx="8075612" cy="4838700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Personlige, kognitive og sosiale ferdigheter som er avgjørende for enkeltindividets evne til å få tilgang til, forstå og anvende helseinformasjon for å fremme og ivareta god helse. 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Risikogrupper:</a:t>
            </a:r>
          </a:p>
          <a:p>
            <a:r>
              <a:rPr lang="nb-NO" sz="1800" dirty="0"/>
              <a:t>Eldre </a:t>
            </a:r>
          </a:p>
          <a:p>
            <a:r>
              <a:rPr lang="nb-NO" sz="1800" dirty="0"/>
              <a:t>Lav inntekt </a:t>
            </a:r>
          </a:p>
          <a:p>
            <a:r>
              <a:rPr lang="nb-NO" sz="1800" dirty="0"/>
              <a:t>Arbeidsledige </a:t>
            </a:r>
          </a:p>
          <a:p>
            <a:r>
              <a:rPr lang="nb-NO" sz="1800" dirty="0"/>
              <a:t>Ikke videregående skole </a:t>
            </a:r>
          </a:p>
          <a:p>
            <a:r>
              <a:rPr lang="nb-NO" sz="1800" dirty="0"/>
              <a:t>Minoriteter </a:t>
            </a:r>
          </a:p>
          <a:p>
            <a:r>
              <a:rPr lang="nb-NO" sz="1800" dirty="0"/>
              <a:t>Innvandrere –Personer med annet morsmål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337BBAE-9E58-421A-85CA-9787B7AA9D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25.1.17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1222C58-4D66-46DA-B1D2-EDBD2F8EB0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D2BCFC-8CF3-4CDB-9E19-88A6D2383BE3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2829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4A0E27-8EA9-4A07-B0A2-42E5B92B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948A3D1-CBB4-4DD5-98CA-B85409AD9B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25.1.17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3963001-B868-48E1-9877-BA1C7CF00A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D2BCFC-8CF3-4CDB-9E19-88A6D2383BE3}" type="slidenum">
              <a:rPr lang="nb-NO" smtClean="0"/>
              <a:pPr/>
              <a:t>14</a:t>
            </a:fld>
            <a:endParaRPr lang="nb-NO"/>
          </a:p>
        </p:txBody>
      </p:sp>
      <p:pic>
        <p:nvPicPr>
          <p:cNvPr id="13" name="Plassholder for innhold 12">
            <a:extLst>
              <a:ext uri="{FF2B5EF4-FFF2-40B4-BE49-F238E27FC236}">
                <a16:creationId xmlns:a16="http://schemas.microsoft.com/office/drawing/2014/main" id="{A839235A-C614-4592-BDBD-9DF896D3F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2338" y="1111809"/>
            <a:ext cx="6620848" cy="4743516"/>
          </a:xfrm>
        </p:spPr>
      </p:pic>
    </p:spTree>
    <p:extLst>
      <p:ext uri="{BB962C8B-B14F-4D97-AF65-F5344CB8AC3E}">
        <p14:creationId xmlns:p14="http://schemas.microsoft.com/office/powerpoint/2010/main" val="3810968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AE8C01E0-9AD8-49E5-9A86-3101BD84CD7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557338"/>
            <a:ext cx="7772400" cy="4538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altLang="nb-NO" sz="2000" dirty="0"/>
              <a:t>En person med…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altLang="nb-NO" sz="2000" dirty="0"/>
          </a:p>
          <a:p>
            <a:pPr eaLnBrk="1" hangingPunct="1">
              <a:lnSpc>
                <a:spcPct val="90000"/>
              </a:lnSpc>
            </a:pPr>
            <a:r>
              <a:rPr lang="nb-NO" altLang="nb-NO" sz="2000" dirty="0"/>
              <a:t>Tospråklig kompetanse på høyt nivå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nb-NO" dirty="0"/>
              <a:t>Fagkompetanse, krisesituasjoner</a:t>
            </a:r>
          </a:p>
          <a:p>
            <a:pPr marL="352425" lvl="1" indent="0" eaLnBrk="1" hangingPunct="1">
              <a:lnSpc>
                <a:spcPct val="90000"/>
              </a:lnSpc>
              <a:buNone/>
            </a:pPr>
            <a:endParaRPr lang="nb-NO" altLang="nb-NO" dirty="0"/>
          </a:p>
          <a:p>
            <a:pPr eaLnBrk="1" hangingPunct="1">
              <a:lnSpc>
                <a:spcPct val="90000"/>
              </a:lnSpc>
            </a:pPr>
            <a:r>
              <a:rPr lang="nb-NO" altLang="nb-NO" sz="2000" dirty="0"/>
              <a:t>Kommunikasjonsferdigheter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nb-NO" dirty="0"/>
              <a:t>Presisjon, nøyaktighet, turtaking</a:t>
            </a:r>
          </a:p>
          <a:p>
            <a:pPr marL="352425" lvl="1" indent="0" eaLnBrk="1" hangingPunct="1">
              <a:lnSpc>
                <a:spcPct val="90000"/>
              </a:lnSpc>
              <a:buNone/>
            </a:pPr>
            <a:endParaRPr lang="nb-NO" altLang="nb-NO" dirty="0"/>
          </a:p>
          <a:p>
            <a:pPr eaLnBrk="1" hangingPunct="1">
              <a:lnSpc>
                <a:spcPct val="90000"/>
              </a:lnSpc>
            </a:pPr>
            <a:r>
              <a:rPr lang="nb-NO" altLang="nb-NO" sz="2000" dirty="0"/>
              <a:t>Tolkefaglige ferdigheter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nb-NO" dirty="0"/>
              <a:t>Forberedelser, tolketeknikker, notatteknikk</a:t>
            </a:r>
          </a:p>
          <a:p>
            <a:pPr marL="352425" lvl="1" indent="0" eaLnBrk="1" hangingPunct="1">
              <a:lnSpc>
                <a:spcPct val="90000"/>
              </a:lnSpc>
              <a:buNone/>
            </a:pPr>
            <a:endParaRPr lang="nb-NO" altLang="nb-NO" dirty="0"/>
          </a:p>
          <a:p>
            <a:pPr eaLnBrk="1" hangingPunct="1">
              <a:lnSpc>
                <a:spcPct val="90000"/>
              </a:lnSpc>
            </a:pPr>
            <a:r>
              <a:rPr lang="nb-NO" altLang="nb-NO" sz="2000" dirty="0"/>
              <a:t>Yrkesetisk vurderingsgrunnlag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nb-NO" dirty="0"/>
              <a:t>nøytralitet, taushetsplikt, habilitet </a:t>
            </a:r>
          </a:p>
          <a:p>
            <a:pPr marL="352425" lvl="1" indent="0" eaLnBrk="1" hangingPunct="1">
              <a:lnSpc>
                <a:spcPct val="90000"/>
              </a:lnSpc>
              <a:buNone/>
            </a:pPr>
            <a:endParaRPr lang="nb-NO" altLang="nb-NO" dirty="0"/>
          </a:p>
          <a:p>
            <a:pPr eaLnBrk="1" hangingPunct="1">
              <a:lnSpc>
                <a:spcPct val="90000"/>
              </a:lnSpc>
            </a:pPr>
            <a:r>
              <a:rPr lang="nb-NO" altLang="nb-NO" sz="2000" dirty="0"/>
              <a:t>Tolkeutdannelse eller statsautorisasjon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nb-NO" altLang="nb-NO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altLang="nb-NO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572D4EE-DC59-45AE-B92C-61F0B88AA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775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nb-NO" altLang="nb-NO" sz="2800" kern="0" dirty="0">
                <a:solidFill>
                  <a:srgbClr val="7C8F00"/>
                </a:solidFill>
              </a:rPr>
              <a:t>Hva er en tolk? </a:t>
            </a:r>
            <a:r>
              <a:rPr lang="nb-NO" altLang="nb-NO" kern="0" dirty="0"/>
              <a:t>		</a:t>
            </a:r>
          </a:p>
        </p:txBody>
      </p:sp>
      <p:pic>
        <p:nvPicPr>
          <p:cNvPr id="5124" name="Picture 5">
            <a:extLst>
              <a:ext uri="{FF2B5EF4-FFF2-40B4-BE49-F238E27FC236}">
                <a16:creationId xmlns:a16="http://schemas.microsoft.com/office/drawing/2014/main" id="{116F7170-6C16-43A9-B268-BBE3D3610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981075"/>
            <a:ext cx="2363787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33FAC47F-660A-471A-9806-32668C4F9D85}"/>
              </a:ext>
            </a:extLst>
          </p:cNvPr>
          <p:cNvSpPr/>
          <p:nvPr/>
        </p:nvSpPr>
        <p:spPr>
          <a:xfrm>
            <a:off x="6409944" y="4233672"/>
            <a:ext cx="2734056" cy="186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nb-NO" altLang="nb-NO" b="1" dirty="0">
                <a:solidFill>
                  <a:srgbClr val="7C8F00"/>
                </a:solidFill>
              </a:rPr>
              <a:t>	Tolking er fag </a:t>
            </a:r>
            <a:r>
              <a:rPr lang="nb-NO" altLang="nb-NO" b="1" dirty="0"/>
              <a:t>er et fag 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71F11CE-5459-4FA4-BA51-FE2EB89CCA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25.1.17</a:t>
            </a: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AC5AD67-B1FA-4694-B618-9CE6FB81AB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DC3D94-7C22-40BA-9AB7-F31D87CFA63F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6659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7">
            <a:extLst>
              <a:ext uri="{FF2B5EF4-FFF2-40B4-BE49-F238E27FC236}">
                <a16:creationId xmlns:a16="http://schemas.microsoft.com/office/drawing/2014/main" id="{1BFCE987-527A-4DC1-A9E5-40C7F205BD6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76250"/>
            <a:ext cx="7772400" cy="561975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endParaRPr lang="nb-NO" altLang="nb-NO" sz="2800" dirty="0">
              <a:solidFill>
                <a:srgbClr val="7C8F00"/>
              </a:solidFill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nb-NO" altLang="nb-NO" sz="2800" dirty="0">
                <a:solidFill>
                  <a:srgbClr val="7C8F00"/>
                </a:solidFill>
              </a:rPr>
              <a:t>Hvorfor bruke tolk?</a:t>
            </a:r>
          </a:p>
          <a:p>
            <a:pPr eaLnBrk="1" hangingPunct="1">
              <a:defRPr/>
            </a:pPr>
            <a:endParaRPr lang="nb-NO" altLang="nb-NO" sz="3000" dirty="0"/>
          </a:p>
          <a:p>
            <a:pPr eaLnBrk="1" hangingPunct="1">
              <a:defRPr/>
            </a:pPr>
            <a:r>
              <a:rPr lang="nb-NO" altLang="nb-NO" sz="2000" dirty="0"/>
              <a:t>Sikre pasientens medbestemmelsesrett</a:t>
            </a:r>
          </a:p>
          <a:p>
            <a:pPr eaLnBrk="1" hangingPunct="1">
              <a:defRPr/>
            </a:pPr>
            <a:r>
              <a:rPr lang="nb-NO" altLang="nb-NO" sz="2000" dirty="0"/>
              <a:t>En del av tilbudet om likeverdig helsetjeneste</a:t>
            </a:r>
          </a:p>
          <a:p>
            <a:pPr eaLnBrk="1" hangingPunct="1">
              <a:defRPr/>
            </a:pPr>
            <a:r>
              <a:rPr lang="nb-NO" altLang="nb-NO" sz="2000" dirty="0"/>
              <a:t>Kvalitet, trygghet og respekt</a:t>
            </a:r>
          </a:p>
          <a:p>
            <a:pPr eaLnBrk="1" hangingPunct="1">
              <a:defRPr/>
            </a:pPr>
            <a:r>
              <a:rPr lang="nb-NO" altLang="nb-NO" sz="2000" dirty="0"/>
              <a:t>Redusere antall liggedøgn</a:t>
            </a:r>
          </a:p>
          <a:p>
            <a:pPr eaLnBrk="1" hangingPunct="1">
              <a:defRPr/>
            </a:pPr>
            <a:r>
              <a:rPr lang="nb-NO" altLang="nb-NO" sz="2000" dirty="0"/>
              <a:t>Unngå gjeninnleggelser</a:t>
            </a:r>
          </a:p>
          <a:p>
            <a:pPr eaLnBrk="1" hangingPunct="1">
              <a:defRPr/>
            </a:pPr>
            <a:r>
              <a:rPr lang="nb-NO" altLang="nb-NO" sz="2000" dirty="0"/>
              <a:t>Unngå fordyrende, unødvendig behandling</a:t>
            </a:r>
          </a:p>
          <a:p>
            <a:pPr eaLnBrk="1" hangingPunct="1">
              <a:defRPr/>
            </a:pPr>
            <a:r>
              <a:rPr lang="nb-NO" altLang="nb-NO" sz="2000" dirty="0"/>
              <a:t>Unngå feildiagnostisering</a:t>
            </a:r>
          </a:p>
          <a:p>
            <a:pPr algn="r" eaLnBrk="1" hangingPunct="1">
              <a:buFontTx/>
              <a:buNone/>
              <a:defRPr/>
            </a:pPr>
            <a:endParaRPr lang="nb-NO" sz="1600" i="1" dirty="0"/>
          </a:p>
          <a:p>
            <a:pPr algn="r" eaLnBrk="1" hangingPunct="1">
              <a:buFontTx/>
              <a:buNone/>
              <a:defRPr/>
            </a:pPr>
            <a:endParaRPr lang="nb-NO" sz="1600" i="1" dirty="0"/>
          </a:p>
          <a:p>
            <a:pPr algn="r" eaLnBrk="1" hangingPunct="1">
              <a:buFontTx/>
              <a:buNone/>
              <a:defRPr/>
            </a:pPr>
            <a:endParaRPr lang="nb-NO" sz="1600" i="1" dirty="0"/>
          </a:p>
          <a:p>
            <a:pPr algn="r" eaLnBrk="1" hangingPunct="1">
              <a:buFontTx/>
              <a:buNone/>
              <a:defRPr/>
            </a:pPr>
            <a:endParaRPr lang="nb-NO" sz="1600" i="1" dirty="0"/>
          </a:p>
          <a:p>
            <a:pPr eaLnBrk="1" hangingPunct="1">
              <a:buFontTx/>
              <a:buNone/>
              <a:defRPr/>
            </a:pPr>
            <a:r>
              <a:rPr lang="nb-NO" sz="1600" i="1" dirty="0"/>
              <a:t>Lindholm et al. 2012</a:t>
            </a:r>
            <a:endParaRPr lang="nb-NO" altLang="nb-NO" sz="1600" i="1" dirty="0"/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C1A20EE8-D1DC-40D4-9DA9-EFF17C6259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25.1.17</a:t>
            </a:r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7EC76CC-C9EF-4A2F-8C5B-760143B753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DC3D94-7C22-40BA-9AB7-F31D87CFA63F}" type="slidenum">
              <a:rPr lang="nb-NO" smtClean="0"/>
              <a:pPr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106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5769F7E-BFB5-4B45-B026-1392A31EA16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pPr eaLnBrk="1" hangingPunct="1"/>
            <a:r>
              <a:rPr lang="nb-NO" altLang="nb-NO" sz="3200"/>
              <a:t>Når skal jeg bruke tolk?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1D1DF3D-2BE6-4CCF-BFAC-D6EC7D4E4CA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341438"/>
            <a:ext cx="7620000" cy="4114800"/>
          </a:xfrm>
        </p:spPr>
        <p:txBody>
          <a:bodyPr/>
          <a:lstStyle/>
          <a:p>
            <a:r>
              <a:rPr lang="nb-NO" altLang="nb-NO" sz="1800" b="1" dirty="0"/>
              <a:t>Når dere mangler et fellesspråk som dere kan kommunisere forsvarlig på. </a:t>
            </a:r>
          </a:p>
          <a:p>
            <a:pPr lvl="1"/>
            <a:r>
              <a:rPr lang="nb-NO" altLang="nb-NO" sz="1600" dirty="0"/>
              <a:t>Alltid når viktig og personlig informasjon skal gis muntlig til en som ikke forstår norsk, eller fra en som ikke forstår norsk.</a:t>
            </a:r>
          </a:p>
          <a:p>
            <a:r>
              <a:rPr lang="nb-NO" altLang="nb-NO" sz="1800" b="1" dirty="0"/>
              <a:t>Ved førstegangskonsultasjon er det særlig viktig å bruke tolk, for å få avverget eller oppklart misforståelser med en gang. </a:t>
            </a:r>
          </a:p>
          <a:p>
            <a:pPr lvl="1"/>
            <a:r>
              <a:rPr lang="nb-NO" altLang="nb-NO" sz="1600" dirty="0"/>
              <a:t>Ut fra dette møtet kan en bestemme om en vil trenge tolk i fremtiden. Gjennomfører du dette konsekvent, kan det spare deg for mye tid senere. Første møte er viktig for begge parter.</a:t>
            </a:r>
          </a:p>
          <a:p>
            <a:r>
              <a:rPr lang="nb-NO" altLang="nb-NO" sz="1800" b="1" dirty="0"/>
              <a:t>Spør du pasienten om hun ønsker tolk, kan hun gjerne si nei, men et negativt svar bør ikke nødvendigvis være utslagsgivende for ditt valg. </a:t>
            </a:r>
          </a:p>
          <a:p>
            <a:pPr lvl="1"/>
            <a:r>
              <a:rPr lang="nb-NO" altLang="nb-NO" sz="1600" dirty="0"/>
              <a:t>Det er lett å overvurdere egne språkkunnskaper, fordi en synes det går greit å kommunisere i hverdagen. Men det er ofte noe annet å snakke om følelser og sammensatte temaer i en terapitime. </a:t>
            </a:r>
          </a:p>
          <a:p>
            <a:r>
              <a:rPr lang="nb-NO" altLang="nb-NO" sz="1800" b="1" dirty="0"/>
              <a:t>Det kan være vanskelig å vurdere når det er behov for tolk. Som regel vil det være behov for å bestille tolk når pasienten «snakker litt norsk».</a:t>
            </a:r>
          </a:p>
          <a:p>
            <a:pPr algn="ctr">
              <a:buFontTx/>
              <a:buNone/>
            </a:pPr>
            <a:r>
              <a:rPr lang="nb-NO" altLang="nb-NO" sz="1800" b="1" dirty="0"/>
              <a:t>ER DU I TVIL, SÅ BRUK TOLK</a:t>
            </a:r>
          </a:p>
          <a:p>
            <a:endParaRPr lang="nb-NO" altLang="nb-NO" sz="1800" dirty="0"/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82006716-1337-43B6-98AD-D503468B59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25.1.17</a:t>
            </a:r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55A49C96-6033-4C1A-AE40-4C0E195618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DC3D94-7C22-40BA-9AB7-F31D87CFA63F}" type="slidenum">
              <a:rPr lang="nb-NO" smtClean="0"/>
              <a:pPr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4786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17E5EC7F-C7E1-4755-AE91-C11EA69FEB6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772400" cy="685800"/>
          </a:xfrm>
          <a:noFill/>
        </p:spPr>
        <p:txBody>
          <a:bodyPr/>
          <a:lstStyle/>
          <a:p>
            <a:r>
              <a:rPr lang="nb-NO" altLang="nb-NO" sz="4000"/>
              <a:t>Hvem trenger tolk? </a:t>
            </a:r>
          </a:p>
        </p:txBody>
      </p:sp>
      <p:sp>
        <p:nvSpPr>
          <p:cNvPr id="8195" name="Rectangle 5">
            <a:extLst>
              <a:ext uri="{FF2B5EF4-FFF2-40B4-BE49-F238E27FC236}">
                <a16:creationId xmlns:a16="http://schemas.microsoft.com/office/drawing/2014/main" id="{35309BC9-7027-4FA2-BEBB-2F7A3B54C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412875"/>
            <a:ext cx="398145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buFontTx/>
              <a:buNone/>
            </a:pPr>
            <a:r>
              <a:rPr lang="nb-NO" altLang="nb-NO" sz="2800">
                <a:cs typeface="Arial" panose="020B0604020202020204" pitchFamily="34" charset="0"/>
              </a:rPr>
              <a:t>Tolking i offentlig sektor gjør fagpersoner og tjenestemenn i stand til å informere, veilede og høre partene i saken - på tross av språkbarrierer.</a:t>
            </a:r>
            <a:br>
              <a:rPr lang="nb-NO" altLang="nb-NO" sz="2400">
                <a:cs typeface="Arial" panose="020B0604020202020204" pitchFamily="34" charset="0"/>
              </a:rPr>
            </a:br>
            <a:r>
              <a:rPr lang="nb-NO" altLang="nb-NO" sz="1600" i="1">
                <a:cs typeface="Arial" panose="020B0604020202020204" pitchFamily="34" charset="0"/>
              </a:rPr>
              <a:t>(jf. forvaltningsloven. §§11, 16, 17, mv.)</a:t>
            </a:r>
          </a:p>
        </p:txBody>
      </p:sp>
      <p:pic>
        <p:nvPicPr>
          <p:cNvPr id="8196" name="Picture 4" descr="http://www.sykepleien.no/Content/517227/Tolk.jpg">
            <a:extLst>
              <a:ext uri="{FF2B5EF4-FFF2-40B4-BE49-F238E27FC236}">
                <a16:creationId xmlns:a16="http://schemas.microsoft.com/office/drawing/2014/main" id="{6F9B58D0-B016-46A5-A351-96A5D4CAA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617788"/>
            <a:ext cx="4692650" cy="333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5A07A82B-FAA6-4576-BEEE-231063CA40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25.1.17</a:t>
            </a:r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66E88B03-2BCB-4142-AF32-904A7F00F2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DC3D94-7C22-40BA-9AB7-F31D87CFA63F}" type="slidenum">
              <a:rPr lang="nb-NO" smtClean="0"/>
              <a:pPr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8180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ssholder for innhold 2">
            <a:extLst>
              <a:ext uri="{FF2B5EF4-FFF2-40B4-BE49-F238E27FC236}">
                <a16:creationId xmlns:a16="http://schemas.microsoft.com/office/drawing/2014/main" id="{40FD8EA0-C1D0-4419-A8DD-9EE2CB62C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341438"/>
            <a:ext cx="7772400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nb-NO" altLang="nb-NO" sz="2800"/>
              <a:t>Tilrettelagt kommunikasjon gjennom tolk er i noen tilfeller helt nødvendig for å kunne gi forsvarlig helsehjelp og likeverdige helse- og omsorgstjenester.</a:t>
            </a:r>
          </a:p>
          <a:p>
            <a:pPr marL="0" indent="0">
              <a:buFontTx/>
              <a:buNone/>
            </a:pPr>
            <a:endParaRPr lang="nb-NO" altLang="nb-NO" sz="2800"/>
          </a:p>
          <a:p>
            <a:pPr marL="0" indent="0">
              <a:buFontTx/>
              <a:buNone/>
            </a:pPr>
            <a:r>
              <a:rPr lang="nb-NO" altLang="nb-NO" sz="2800"/>
              <a:t>Helse- og omsorgspersonell har plikt til å vurdere behovet for og bestille tolk med nødvendige kvalifikasjoner i møtet med pasient, bruker eller pårørende som har begrensede norskkunnskaper.</a:t>
            </a:r>
          </a:p>
          <a:p>
            <a:pPr marL="0" indent="0" algn="r">
              <a:buFontTx/>
              <a:buNone/>
            </a:pPr>
            <a:endParaRPr lang="nb-NO" altLang="nb-NO" sz="1400"/>
          </a:p>
          <a:p>
            <a:pPr marL="0" indent="0" algn="r">
              <a:buFontTx/>
              <a:buNone/>
            </a:pPr>
            <a:endParaRPr lang="nb-NO" altLang="nb-NO" sz="1200"/>
          </a:p>
          <a:p>
            <a:pPr marL="0" indent="0" algn="r">
              <a:buFontTx/>
              <a:buNone/>
            </a:pPr>
            <a:r>
              <a:rPr lang="nb-NO" altLang="nb-NO" sz="1400" i="1"/>
              <a:t>Kilde: Veilederen «God kommunikasjon via tolk», Hdir, 2012</a:t>
            </a:r>
          </a:p>
          <a:p>
            <a:pPr marL="0" indent="0">
              <a:buFontTx/>
              <a:buNone/>
            </a:pPr>
            <a:endParaRPr lang="nb-NO" altLang="nb-NO"/>
          </a:p>
          <a:p>
            <a:pPr marL="0" indent="0"/>
            <a:endParaRPr lang="nb-NO" altLang="nb-NO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5BE4FF41-8A18-4D49-A5CF-AB9557E4463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pPr eaLnBrk="1" hangingPunct="1"/>
            <a:r>
              <a:rPr lang="nb-NO" altLang="nb-NO" sz="4000"/>
              <a:t>Helsepersonells ansvar</a:t>
            </a:r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CAB0E8C9-BE81-4ED3-93C0-DE226DCFBE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25.1.17</a:t>
            </a:r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8B9EC752-F9F3-47CB-ADB3-389B4A999E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D2BCFC-8CF3-4CDB-9E19-88A6D2383BE3}" type="slidenum">
              <a:rPr lang="nb-NO" smtClean="0"/>
              <a:pPr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9443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345B7BBA-BDC8-40D5-B056-D59DF03C7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1" name="Plassholder for innhold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1" y="844109"/>
            <a:ext cx="7188948" cy="5372541"/>
          </a:xfrm>
        </p:spPr>
      </p:pic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07E1EE2-3E42-42C0-85E7-20DC809FCA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25.1.17</a:t>
            </a: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43042C0-03DF-4F42-9DCB-1A17D7C7F2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D2BCFC-8CF3-4CDB-9E19-88A6D2383BE3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3522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Relatert bilde">
            <a:hlinkClick r:id="rId3"/>
            <a:extLst>
              <a:ext uri="{FF2B5EF4-FFF2-40B4-BE49-F238E27FC236}">
                <a16:creationId xmlns:a16="http://schemas.microsoft.com/office/drawing/2014/main" id="{57963A82-0E30-4262-BD2E-D926D63CC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8351838" cy="52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tel 4">
            <a:extLst>
              <a:ext uri="{FF2B5EF4-FFF2-40B4-BE49-F238E27FC236}">
                <a16:creationId xmlns:a16="http://schemas.microsoft.com/office/drawing/2014/main" id="{E70B7107-FD00-4F57-8C37-6F94E653C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25" y="44450"/>
            <a:ext cx="7772400" cy="1143000"/>
          </a:xfrm>
        </p:spPr>
        <p:txBody>
          <a:bodyPr/>
          <a:lstStyle/>
          <a:p>
            <a:r>
              <a:rPr lang="nb-NO" altLang="nb-NO" sz="3200"/>
              <a:t>Juli 2016: Forbud mot bruk av barn som tolk</a:t>
            </a:r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700DD304-FE3D-4069-90EB-DAAF087408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altLang="nb-NO"/>
              <a:t>25.1.17</a:t>
            </a:r>
          </a:p>
        </p:txBody>
      </p:sp>
    </p:spTree>
    <p:extLst>
      <p:ext uri="{BB962C8B-B14F-4D97-AF65-F5344CB8AC3E}">
        <p14:creationId xmlns:p14="http://schemas.microsoft.com/office/powerpoint/2010/main" val="1399215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>
            <a:extLst>
              <a:ext uri="{FF2B5EF4-FFF2-40B4-BE49-F238E27FC236}">
                <a16:creationId xmlns:a16="http://schemas.microsoft.com/office/drawing/2014/main" id="{4F24EF1F-CAD6-4C8B-A90A-406E09871834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22225"/>
            <a:ext cx="5761037" cy="6122988"/>
          </a:xfrm>
          <a:noFill/>
        </p:spPr>
      </p:pic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24AB4A7E-9926-4DE2-BD10-66E3459221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25.1.17</a:t>
            </a:r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BCAFA4B-8632-4543-8126-B36853AD91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D2BCFC-8CF3-4CDB-9E19-88A6D2383BE3}" type="slidenum">
              <a:rPr lang="nb-NO" smtClean="0"/>
              <a:pPr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6215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tel 1">
            <a:extLst>
              <a:ext uri="{FF2B5EF4-FFF2-40B4-BE49-F238E27FC236}">
                <a16:creationId xmlns:a16="http://schemas.microsoft.com/office/drawing/2014/main" id="{70E2E911-E8A2-419E-B5C8-843FF4630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69875"/>
            <a:ext cx="8713788" cy="1143000"/>
          </a:xfrm>
        </p:spPr>
        <p:txBody>
          <a:bodyPr/>
          <a:lstStyle/>
          <a:p>
            <a:pPr eaLnBrk="1" hangingPunct="1"/>
            <a:r>
              <a:rPr lang="nb-NO" altLang="nb-NO" sz="2800" dirty="0"/>
              <a:t>Hva med deg selv? Er du en kvalifisert tolkebruker?</a:t>
            </a:r>
            <a:br>
              <a:rPr lang="nb-NO" altLang="nb-NO" sz="2400" dirty="0"/>
            </a:br>
            <a:endParaRPr lang="nb-NO" altLang="nb-NO" sz="2400" dirty="0"/>
          </a:p>
        </p:txBody>
      </p:sp>
      <p:sp>
        <p:nvSpPr>
          <p:cNvPr id="11267" name="TekstSylinder 1">
            <a:extLst>
              <a:ext uri="{FF2B5EF4-FFF2-40B4-BE49-F238E27FC236}">
                <a16:creationId xmlns:a16="http://schemas.microsoft.com/office/drawing/2014/main" id="{933DB287-1435-4ABE-9272-50764C934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4694238"/>
            <a:ext cx="1511300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100">
                <a:latin typeface="Tahoma" panose="020B0604030504040204" pitchFamily="34" charset="0"/>
              </a:rPr>
              <a:t>Kilde: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100" i="1">
                <a:latin typeface="Tahoma" panose="020B0604030504040204" pitchFamily="34" charset="0"/>
              </a:rPr>
              <a:t>God kommunikasjon via tolk 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100" i="1">
                <a:latin typeface="Tahoma" panose="020B0604030504040204" pitchFamily="34" charset="0"/>
              </a:rPr>
              <a:t>Veileder om kommunikasjon via tolk for ledere og personell i helse- og omsorgstjenestene, kortversjonen </a:t>
            </a:r>
            <a:r>
              <a:rPr lang="nb-NO" altLang="nb-NO" sz="1100">
                <a:latin typeface="Tahoma" panose="020B0604030504040204" pitchFamily="34" charset="0"/>
              </a:rPr>
              <a:t>(Hdir)</a:t>
            </a:r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C8AD44D6-623F-46F1-940A-498711AD9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5538"/>
            <a:ext cx="3648075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>
            <a:extLst>
              <a:ext uri="{FF2B5EF4-FFF2-40B4-BE49-F238E27FC236}">
                <a16:creationId xmlns:a16="http://schemas.microsoft.com/office/drawing/2014/main" id="{FD0CBFD4-2FF9-410F-B6D0-B50F5802A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125538"/>
            <a:ext cx="363855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1DBF4209-4FD1-42DC-9FA9-4317A10D83C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nb-NO" altLang="nb-NO"/>
              <a:t>Side </a:t>
            </a:r>
            <a:fld id="{A2DF6255-4822-4985-95DE-BCDCC6BF4C80}" type="slidenum">
              <a:rPr lang="nb-NO" altLang="nb-NO" smtClean="0"/>
              <a:pPr/>
              <a:t>22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202673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6ADB583A-8E38-45B0-A820-0953464BC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0"/>
            <a:ext cx="4454525" cy="630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TekstSylinder 1">
            <a:extLst>
              <a:ext uri="{FF2B5EF4-FFF2-40B4-BE49-F238E27FC236}">
                <a16:creationId xmlns:a16="http://schemas.microsoft.com/office/drawing/2014/main" id="{371265B2-8AD8-4D0D-9DDB-5B6F0873F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4694238"/>
            <a:ext cx="1511300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100">
                <a:latin typeface="Tahoma" panose="020B0604030504040204" pitchFamily="34" charset="0"/>
              </a:rPr>
              <a:t>Kilde: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100" i="1">
                <a:latin typeface="Tahoma" panose="020B0604030504040204" pitchFamily="34" charset="0"/>
              </a:rPr>
              <a:t>God kommunikasjon via tolk 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100" i="1">
                <a:latin typeface="Tahoma" panose="020B0604030504040204" pitchFamily="34" charset="0"/>
              </a:rPr>
              <a:t>Veileder om kommunikasjon via tolk for ledere og personell i helse- og omsorgstjenestene, kortversjonen </a:t>
            </a:r>
            <a:r>
              <a:rPr lang="nb-NO" altLang="nb-NO" sz="1100">
                <a:latin typeface="Tahoma" panose="020B0604030504040204" pitchFamily="34" charset="0"/>
              </a:rPr>
              <a:t>(Hdir)</a:t>
            </a:r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65683CBF-DB7D-484E-A219-A63ED80A0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25.1.17</a:t>
            </a:r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4141114E-78A8-4851-807A-E614B2641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0E133A-9DAF-4CA2-AB91-A1876C21031A}" type="slidenum">
              <a:rPr lang="nb-NO" smtClean="0"/>
              <a:pPr/>
              <a:t>23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05987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5742B2-CA7F-484B-A9DF-68E332800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841248"/>
            <a:ext cx="8077200" cy="931991"/>
          </a:xfrm>
        </p:spPr>
        <p:txBody>
          <a:bodyPr/>
          <a:lstStyle/>
          <a:p>
            <a:r>
              <a:rPr lang="nb-NO" sz="2800" dirty="0"/>
              <a:t>Noen råd: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57E46C5-B11F-40DF-8BFE-FDAABC35F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000" dirty="0"/>
              <a:t>Sett av ekstra tid </a:t>
            </a:r>
          </a:p>
          <a:p>
            <a:pPr marL="0" indent="0">
              <a:buNone/>
            </a:pPr>
            <a:r>
              <a:rPr lang="nb-NO" sz="2000" dirty="0"/>
              <a:t>Unngå eller forklar fremmedord </a:t>
            </a:r>
          </a:p>
          <a:p>
            <a:pPr marL="0" indent="0">
              <a:buNone/>
            </a:pPr>
            <a:r>
              <a:rPr lang="nb-NO" sz="2000" dirty="0"/>
              <a:t>Prøv å unngå avbrytelser og lytt mer </a:t>
            </a:r>
          </a:p>
          <a:p>
            <a:pPr marL="0" indent="0">
              <a:buNone/>
            </a:pPr>
            <a:r>
              <a:rPr lang="nb-NO" sz="2000" dirty="0"/>
              <a:t>Still ett spørsmål av gangen</a:t>
            </a:r>
          </a:p>
          <a:p>
            <a:pPr marL="0" indent="0">
              <a:buNone/>
            </a:pPr>
            <a:r>
              <a:rPr lang="nb-NO" sz="2000" dirty="0"/>
              <a:t>Ikke vær redd for å spørre</a:t>
            </a:r>
          </a:p>
          <a:p>
            <a:pPr marL="0" indent="0">
              <a:buNone/>
            </a:pPr>
            <a:r>
              <a:rPr lang="nb-NO" sz="2000" dirty="0"/>
              <a:t>Vær åpen om at dere begge har en språkutfordring </a:t>
            </a:r>
          </a:p>
          <a:p>
            <a:pPr marL="0" indent="0">
              <a:buNone/>
            </a:pPr>
            <a:r>
              <a:rPr lang="nb-NO" sz="2000" dirty="0"/>
              <a:t>Si klart ifra dersom du ikke forstår eller er usikker </a:t>
            </a:r>
          </a:p>
          <a:p>
            <a:pPr marL="0" indent="0">
              <a:buNone/>
            </a:pPr>
            <a:r>
              <a:rPr lang="nb-NO" sz="2000" dirty="0"/>
              <a:t>Kontroller om samtalepartneren har forstått </a:t>
            </a:r>
          </a:p>
          <a:p>
            <a:pPr marL="0" indent="0">
              <a:buNone/>
            </a:pPr>
            <a:r>
              <a:rPr lang="nb-NO" sz="2000" dirty="0"/>
              <a:t>Be pasienten om å gjenfortelle med egne ord </a:t>
            </a:r>
          </a:p>
          <a:p>
            <a:pPr marL="0" indent="0">
              <a:buNone/>
            </a:pPr>
            <a:r>
              <a:rPr lang="nb-NO" sz="2000" dirty="0"/>
              <a:t>Si eksplisitt din forståelse av det pasienten har fortalt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E3B6EB2-59E6-440E-9325-47CE691F88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25.1.17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191E9DF-FE58-4A2A-943E-1F8EB85B4A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D2BCFC-8CF3-4CDB-9E19-88A6D2383BE3}" type="slidenum">
              <a:rPr lang="nb-NO" smtClean="0"/>
              <a:pPr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8087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4BBED4-B9C7-4679-BD8A-C93EA3FCA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923544"/>
            <a:ext cx="8077200" cy="849695"/>
          </a:xfrm>
        </p:spPr>
        <p:txBody>
          <a:bodyPr/>
          <a:lstStyle/>
          <a:p>
            <a:r>
              <a:rPr lang="nb-NO" dirty="0"/>
              <a:t>Nyttige link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4C52090-3D72-448D-AB7E-FA6983547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9" y="1773240"/>
            <a:ext cx="8075612" cy="4137024"/>
          </a:xfrm>
        </p:spPr>
        <p:txBody>
          <a:bodyPr/>
          <a:lstStyle/>
          <a:p>
            <a:pPr marL="0" indent="0">
              <a:buNone/>
            </a:pPr>
            <a:r>
              <a:rPr lang="nb-NO" sz="1800" dirty="0">
                <a:solidFill>
                  <a:srgbClr val="7C8F00"/>
                </a:solidFill>
              </a:rPr>
              <a:t>www.tolkeportalen.no </a:t>
            </a:r>
          </a:p>
          <a:p>
            <a:r>
              <a:rPr lang="nb-NO" sz="1800" dirty="0"/>
              <a:t>Bestilling av tolk </a:t>
            </a:r>
          </a:p>
          <a:p>
            <a:r>
              <a:rPr lang="nb-NO" sz="1800" dirty="0"/>
              <a:t>Nyttig informasjon om tolkebruk </a:t>
            </a:r>
          </a:p>
          <a:p>
            <a:r>
              <a:rPr lang="nb-NO" sz="1800" dirty="0"/>
              <a:t>E-læringskurs i tolkebruk for helsepersonell </a:t>
            </a:r>
          </a:p>
          <a:p>
            <a:pPr marL="0" indent="0">
              <a:buNone/>
            </a:pPr>
            <a:endParaRPr lang="nb-NO" sz="1800" dirty="0">
              <a:solidFill>
                <a:srgbClr val="7C8F00"/>
              </a:solidFill>
            </a:endParaRPr>
          </a:p>
          <a:p>
            <a:pPr marL="0" indent="0">
              <a:buNone/>
            </a:pPr>
            <a:r>
              <a:rPr lang="nb-NO" sz="1800" dirty="0">
                <a:solidFill>
                  <a:srgbClr val="7C8F00"/>
                </a:solidFill>
              </a:rPr>
              <a:t>www.tolkefaglig.no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>
                <a:solidFill>
                  <a:srgbClr val="7C8F00"/>
                </a:solidFill>
              </a:rPr>
              <a:t>www.helsedirektoratet.no</a:t>
            </a:r>
          </a:p>
          <a:p>
            <a:endParaRPr lang="nb-NO" sz="1800" dirty="0"/>
          </a:p>
          <a:p>
            <a:pPr marL="0" indent="0">
              <a:buNone/>
            </a:pPr>
            <a:r>
              <a:rPr lang="nb-NO" sz="1800" dirty="0">
                <a:solidFill>
                  <a:srgbClr val="7C8F00"/>
                </a:solidFill>
              </a:rPr>
              <a:t>www.nakmi.no </a:t>
            </a:r>
          </a:p>
          <a:p>
            <a:r>
              <a:rPr lang="nb-NO" sz="1800" dirty="0"/>
              <a:t>Informasjon om kurs og forskning</a:t>
            </a:r>
          </a:p>
          <a:p>
            <a:r>
              <a:rPr lang="nb-NO" sz="1800" dirty="0"/>
              <a:t>Informasjon om migrasjon og helse forskning i Norge på www.mighealth.net/no</a:t>
            </a:r>
          </a:p>
          <a:p>
            <a:r>
              <a:rPr lang="nb-NO" sz="1800" dirty="0"/>
              <a:t>Oversikt over oversatt pasientinformasjon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319BF13-CEF7-4D44-854A-6BDA04DA44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25.1.17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ED8F595-A417-425A-ADA3-6A5B31A5EE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D2BCFC-8CF3-4CDB-9E19-88A6D2383BE3}" type="slidenum">
              <a:rPr lang="nb-NO" smtClean="0"/>
              <a:pPr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9529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38C48E0B-8DFC-40A5-B8CE-9027B84F90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38" t="12857" r="41978" b="4857"/>
          <a:stretch/>
        </p:blipFill>
        <p:spPr>
          <a:xfrm>
            <a:off x="4585588" y="878666"/>
            <a:ext cx="2036479" cy="2870699"/>
          </a:xfrm>
          <a:prstGeom prst="rect">
            <a:avLst/>
          </a:prstGeom>
        </p:spPr>
      </p:pic>
      <p:sp>
        <p:nvSpPr>
          <p:cNvPr id="11" name="Tittel 10">
            <a:extLst>
              <a:ext uri="{FF2B5EF4-FFF2-40B4-BE49-F238E27FC236}">
                <a16:creationId xmlns:a16="http://schemas.microsoft.com/office/drawing/2014/main" id="{4E7D99A4-E24D-4BAD-85F4-920E5E07E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582F8B74-64E5-48C5-91C2-A879A6218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25.1.17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D2BCFC-8CF3-4CDB-9E19-88A6D2383BE3}" type="slidenum">
              <a:rPr lang="nb-NO" smtClean="0"/>
              <a:pPr/>
              <a:t>26</a:t>
            </a:fld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5058B5F-5B98-4242-A4DB-F8B5C24E90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538" t="13033" r="42198" b="4681"/>
          <a:stretch/>
        </p:blipFill>
        <p:spPr>
          <a:xfrm>
            <a:off x="1388563" y="798548"/>
            <a:ext cx="2024211" cy="2870699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F011201D-F35B-4228-8DAF-F7ABDBBB01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538" t="12662" r="42088" b="5029"/>
          <a:stretch/>
        </p:blipFill>
        <p:spPr>
          <a:xfrm>
            <a:off x="1372959" y="3686697"/>
            <a:ext cx="2039815" cy="2884925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9C472DD0-7DCC-4504-BACD-B2A040751A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648" t="13209" r="42088" b="6615"/>
          <a:stretch/>
        </p:blipFill>
        <p:spPr>
          <a:xfrm>
            <a:off x="4579644" y="3749365"/>
            <a:ext cx="2042423" cy="282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7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7295C9-A968-4F56-B549-379EF05209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37174"/>
            <a:ext cx="7772400" cy="704466"/>
          </a:xfrm>
        </p:spPr>
        <p:txBody>
          <a:bodyPr/>
          <a:lstStyle/>
          <a:p>
            <a:r>
              <a:rPr lang="nb-NO" dirty="0"/>
              <a:t>www.diabetes.no/innvandrere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8EB89BA-526D-4E7C-AB7E-D24FDEDB00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Shaista.ayub@diabetes.no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FEDF8D3-EB88-4264-A84B-A5A3FAD92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25.1.17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CF5B132-13E2-483E-B5CD-311343715E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0E133A-9DAF-4CA2-AB91-A1876C21031A}" type="slidenum">
              <a:rPr lang="nb-NO" smtClean="0"/>
              <a:pPr/>
              <a:t>27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5976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2339BD3D-F7D5-4F6E-BCC8-F02DB61C2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266FC897-50D5-420F-A593-F3518944D1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" y="740272"/>
            <a:ext cx="8832420" cy="6117728"/>
          </a:xfrm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D1C314B-A662-4812-A36D-B6F7F4D6F9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25.1.17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C0ABA84-30E9-421C-A062-E68ABAFC07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D2BCFC-8CF3-4CDB-9E19-88A6D2383BE3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7135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A011A9-E7EC-445C-A856-4A335D5AE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9BF02917-C084-4220-BDE5-480803282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792" y="483605"/>
            <a:ext cx="4478377" cy="5971170"/>
          </a:xfrm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085195F-0B35-4006-8B0C-88FB5BB3D5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25.1.17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4AC6FDC-F772-4C7E-8447-C87ED4C7D5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D2BCFC-8CF3-4CDB-9E19-88A6D2383BE3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0070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B98D6B-5EBB-483E-884A-081FAA8E9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FC7DA64C-B941-4333-B635-3B8C254D1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8" y="942985"/>
            <a:ext cx="7910497" cy="5273665"/>
          </a:xfrm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540967D-0D2B-402A-9A15-033848AD07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25.1.17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9381F8B-54A7-47BF-8D82-041DFC912A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D2BCFC-8CF3-4CDB-9E19-88A6D2383BE3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5637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8AFED150-6A89-4C55-8E5D-EE5443FF47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5CA3EDC4-E4A5-4EBF-A8C2-112784530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Overordnet politikk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A9250FC-155A-4BDC-9243-716C37C620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25.1.17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24C61B4-0992-4CF0-86B4-ACDAC85802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0E133A-9DAF-4CA2-AB91-A1876C21031A}" type="slidenum">
              <a:rPr lang="nb-NO" smtClean="0"/>
              <a:pPr/>
              <a:t>6</a:t>
            </a:fld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E11788C8-BF64-4D3D-AB29-E1A8063FAFB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8388" y="1854200"/>
            <a:ext cx="8075612" cy="4056063"/>
          </a:xfrm>
        </p:spPr>
        <p:txBody>
          <a:bodyPr/>
          <a:lstStyle/>
          <a:p>
            <a:endParaRPr lang="nb-NO" dirty="0"/>
          </a:p>
          <a:p>
            <a:r>
              <a:rPr lang="nb-NO" dirty="0"/>
              <a:t>I Norge er det en overordnet helsepolitisk målsetting at helsetjenestene skal være </a:t>
            </a:r>
            <a:r>
              <a:rPr lang="nb-NO" b="1" i="1" dirty="0"/>
              <a:t>likeverdige </a:t>
            </a:r>
            <a:r>
              <a:rPr lang="nb-NO" dirty="0"/>
              <a:t>og at alle skal ha </a:t>
            </a:r>
            <a:r>
              <a:rPr lang="nb-NO" b="1" i="1" dirty="0"/>
              <a:t>lik tilgang </a:t>
            </a:r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13975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BBF0CB68-B48D-43A4-A044-DB537B072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A34AC17-F915-4812-BD86-8DD03965C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r>
              <a:rPr lang="nb-NO" sz="3600" dirty="0">
                <a:hlinkClick r:id="rId2"/>
              </a:rPr>
              <a:t>Diabetes.no/innvandrere</a:t>
            </a:r>
            <a:endParaRPr lang="nb-NO" sz="3600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985AC7E-F463-46F3-99E7-58ACCC2C2B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25.1.17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351F7BD-EEE2-495C-87B0-7B8B34A53F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D2BCFC-8CF3-4CDB-9E19-88A6D2383BE3}" type="slidenum">
              <a:rPr lang="nb-NO" smtClean="0"/>
              <a:pPr/>
              <a:t>7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C190502-5CAE-411B-9683-4AD17FFB3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3"/>
            <a:ext cx="9144000" cy="685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28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FDFF6A-6B57-4BED-88CA-BB5E4E5DF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Barrierer for likeverdige helsetjenester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8D746A5-F39B-4839-BB12-B7733303A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Språk/ kommunikasjon</a:t>
            </a:r>
          </a:p>
          <a:p>
            <a:r>
              <a:rPr lang="nb-NO" dirty="0"/>
              <a:t>Health </a:t>
            </a:r>
            <a:r>
              <a:rPr lang="nb-NO" dirty="0" err="1"/>
              <a:t>literacy</a:t>
            </a:r>
            <a:r>
              <a:rPr lang="nb-NO" dirty="0"/>
              <a:t>/ informasjon</a:t>
            </a:r>
          </a:p>
          <a:p>
            <a:r>
              <a:rPr lang="nb-NO" dirty="0"/>
              <a:t>Juridiske rettigheter</a:t>
            </a:r>
          </a:p>
          <a:p>
            <a:r>
              <a:rPr lang="nb-NO" dirty="0"/>
              <a:t>Kultur og kjønn</a:t>
            </a:r>
          </a:p>
          <a:p>
            <a:r>
              <a:rPr lang="nb-NO" dirty="0"/>
              <a:t>Helsepersonells kunnskap</a:t>
            </a:r>
          </a:p>
          <a:p>
            <a:r>
              <a:rPr lang="nb-NO" dirty="0"/>
              <a:t>Kvalitet på tjenesten</a:t>
            </a:r>
          </a:p>
          <a:p>
            <a:r>
              <a:rPr lang="nb-NO" dirty="0"/>
              <a:t>Tillit</a:t>
            </a:r>
          </a:p>
          <a:p>
            <a:r>
              <a:rPr lang="nb-NO" dirty="0"/>
              <a:t>Økonomi</a:t>
            </a:r>
          </a:p>
          <a:p>
            <a:r>
              <a:rPr lang="nb-NO" dirty="0"/>
              <a:t>Avstand geografisk </a:t>
            </a:r>
          </a:p>
          <a:p>
            <a:r>
              <a:rPr lang="nb-NO" dirty="0" err="1"/>
              <a:t>osv</a:t>
            </a: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FE30C1A-6910-4A42-9864-6B54D484F2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25.1.17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67D66B1-CF22-4D3F-ABF9-EF4C424CB1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D2BCFC-8CF3-4CDB-9E19-88A6D2383BE3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2787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449CF4-CCC8-461E-9702-0AE82A602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Tilgang til helsetjenester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B2D56D13-BD75-485B-A276-BC7F68547B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35143" y="1854200"/>
            <a:ext cx="5827702" cy="4056063"/>
          </a:xfrm>
          <a:prstGeom prst="rect">
            <a:avLst/>
          </a:prstGeom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15ADD96-2E30-469B-9278-CC19AB68EA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25.1.17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9C2CE26-53DD-4364-9FA3-F448F71CEF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D2BCFC-8CF3-4CDB-9E19-88A6D2383BE3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100532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sjonsmal">
  <a:themeElements>
    <a:clrScheme name="diabetesforbundet 1">
      <a:dk1>
        <a:srgbClr val="000000"/>
      </a:dk1>
      <a:lt1>
        <a:srgbClr val="FFFFFF"/>
      </a:lt1>
      <a:dk2>
        <a:srgbClr val="9D9BCB"/>
      </a:dk2>
      <a:lt2>
        <a:srgbClr val="FFFFFF"/>
      </a:lt2>
      <a:accent1>
        <a:srgbClr val="341C86"/>
      </a:accent1>
      <a:accent2>
        <a:srgbClr val="9D9BCB"/>
      </a:accent2>
      <a:accent3>
        <a:srgbClr val="7C8E00"/>
      </a:accent3>
      <a:accent4>
        <a:srgbClr val="C1BF00"/>
      </a:accent4>
      <a:accent5>
        <a:srgbClr val="F9B800"/>
      </a:accent5>
      <a:accent6>
        <a:srgbClr val="82CAC7"/>
      </a:accent6>
      <a:hlink>
        <a:srgbClr val="82CAC7"/>
      </a:hlink>
      <a:folHlink>
        <a:srgbClr val="DF0044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PT_bokmaal_2003">
  <a:themeElements>
    <a:clrScheme name="PPT_bokmaal_2003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PPT_bokmaal_2003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_bokmaal_2003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5994</TotalTime>
  <Words>1428</Words>
  <Application>Microsoft Office PowerPoint</Application>
  <PresentationFormat>Skjermfremvisning (4:3)</PresentationFormat>
  <Paragraphs>259</Paragraphs>
  <Slides>27</Slides>
  <Notes>17</Notes>
  <HiddenSlides>0</HiddenSlides>
  <MMClips>0</MMClips>
  <ScaleCrop>false</ScaleCrop>
  <HeadingPairs>
    <vt:vector size="8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27</vt:i4>
      </vt:variant>
    </vt:vector>
  </HeadingPairs>
  <TitlesOfParts>
    <vt:vector size="35" baseType="lpstr">
      <vt:lpstr>MS PGothic</vt:lpstr>
      <vt:lpstr>Arial</vt:lpstr>
      <vt:lpstr>Calibri</vt:lpstr>
      <vt:lpstr>Tahoma</vt:lpstr>
      <vt:lpstr>Times New Roman</vt:lpstr>
      <vt:lpstr>Presentasjonsmal</vt:lpstr>
      <vt:lpstr>PPT_bokmaal_2003</vt:lpstr>
      <vt:lpstr>Photo Editor-foto</vt:lpstr>
      <vt:lpstr>Diabetes hos innvandrere     Shaista Ayub Diabetesforum Biri  25. januar 2018 </vt:lpstr>
      <vt:lpstr>PowerPoint-presentasjon</vt:lpstr>
      <vt:lpstr>PowerPoint-presentasjon</vt:lpstr>
      <vt:lpstr>PowerPoint-presentasjon</vt:lpstr>
      <vt:lpstr>PowerPoint-presentasjon</vt:lpstr>
      <vt:lpstr>Overordnet politikk</vt:lpstr>
      <vt:lpstr>PowerPoint-presentasjon</vt:lpstr>
      <vt:lpstr>Barrierer for likeverdige helsetjenester</vt:lpstr>
      <vt:lpstr>Tilgang til helsetjenester</vt:lpstr>
      <vt:lpstr>Diabetes blant innvandrere</vt:lpstr>
      <vt:lpstr>Hvor mange har språkutfordringer?</vt:lpstr>
      <vt:lpstr>PowerPoint-presentasjon</vt:lpstr>
      <vt:lpstr>Health literacy</vt:lpstr>
      <vt:lpstr>PowerPoint-presentasjon</vt:lpstr>
      <vt:lpstr>PowerPoint-presentasjon</vt:lpstr>
      <vt:lpstr>PowerPoint-presentasjon</vt:lpstr>
      <vt:lpstr>Når skal jeg bruke tolk?</vt:lpstr>
      <vt:lpstr>Hvem trenger tolk? </vt:lpstr>
      <vt:lpstr>Helsepersonells ansvar</vt:lpstr>
      <vt:lpstr>Juli 2016: Forbud mot bruk av barn som tolk</vt:lpstr>
      <vt:lpstr>PowerPoint-presentasjon</vt:lpstr>
      <vt:lpstr>Hva med deg selv? Er du en kvalifisert tolkebruker? </vt:lpstr>
      <vt:lpstr>PowerPoint-presentasjon</vt:lpstr>
      <vt:lpstr>Noen råd:</vt:lpstr>
      <vt:lpstr>Nyttige link</vt:lpstr>
      <vt:lpstr>PowerPoint-presentasjon</vt:lpstr>
      <vt:lpstr>www.diabetes.no/innvandrere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ANS</dc:creator>
  <dc:description>Dev by addpoint.no</dc:description>
  <cp:lastModifiedBy>Shaista Ayub</cp:lastModifiedBy>
  <cp:revision>361</cp:revision>
  <cp:lastPrinted>2017-10-13T08:58:11Z</cp:lastPrinted>
  <dcterms:created xsi:type="dcterms:W3CDTF">2011-03-02T11:45:49Z</dcterms:created>
  <dcterms:modified xsi:type="dcterms:W3CDTF">2018-01-22T12:55:21Z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v by">
    <vt:lpwstr>addpoint.no</vt:lpwstr>
  </property>
</Properties>
</file>