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8"/>
  </p:notesMasterIdLst>
  <p:sldIdLst>
    <p:sldId id="299" r:id="rId3"/>
    <p:sldId id="293" r:id="rId4"/>
    <p:sldId id="294" r:id="rId5"/>
    <p:sldId id="295" r:id="rId6"/>
    <p:sldId id="296" r:id="rId7"/>
    <p:sldId id="303" r:id="rId8"/>
    <p:sldId id="304" r:id="rId9"/>
    <p:sldId id="305" r:id="rId10"/>
    <p:sldId id="301" r:id="rId11"/>
    <p:sldId id="285" r:id="rId12"/>
    <p:sldId id="290" r:id="rId13"/>
    <p:sldId id="287" r:id="rId14"/>
    <p:sldId id="288" r:id="rId15"/>
    <p:sldId id="289" r:id="rId16"/>
    <p:sldId id="291" r:id="rId17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28D"/>
    <a:srgbClr val="0093A7"/>
    <a:srgbClr val="003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44" autoAdjust="0"/>
  </p:normalViewPr>
  <p:slideViewPr>
    <p:cSldViewPr snapToObjects="1">
      <p:cViewPr>
        <p:scale>
          <a:sx n="100" d="100"/>
          <a:sy n="100" d="100"/>
        </p:scale>
        <p:origin x="-1944" y="-8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5589E-D76F-4D5F-948F-32B480A33D73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39F4B970-A7E4-4402-8A5D-8E2772ED290D}">
      <dgm:prSet/>
      <dgm:spPr/>
      <dgm:t>
        <a:bodyPr/>
        <a:lstStyle/>
        <a:p>
          <a:r>
            <a:rPr lang="en-US" b="0" dirty="0" err="1" smtClean="0">
              <a:solidFill>
                <a:schemeClr val="bg1"/>
              </a:solidFill>
            </a:rPr>
            <a:t>Formulere</a:t>
          </a:r>
          <a:r>
            <a:rPr lang="en-US" b="0" dirty="0" smtClean="0">
              <a:solidFill>
                <a:schemeClr val="bg1"/>
              </a:solidFill>
            </a:rPr>
            <a:t> </a:t>
          </a:r>
          <a:r>
            <a:rPr lang="en-US" b="0" dirty="0" err="1" smtClean="0">
              <a:solidFill>
                <a:schemeClr val="bg1"/>
              </a:solidFill>
            </a:rPr>
            <a:t>presise</a:t>
          </a:r>
          <a:r>
            <a:rPr lang="en-US" b="0" dirty="0" smtClean="0">
              <a:solidFill>
                <a:schemeClr val="bg1"/>
              </a:solidFill>
            </a:rPr>
            <a:t> </a:t>
          </a:r>
          <a:r>
            <a:rPr lang="en-US" b="0" dirty="0" err="1" smtClean="0">
              <a:solidFill>
                <a:schemeClr val="bg1"/>
              </a:solidFill>
            </a:rPr>
            <a:t>forskningsspørsmål</a:t>
          </a:r>
          <a:endParaRPr lang="en-US" b="0" dirty="0">
            <a:solidFill>
              <a:schemeClr val="bg1"/>
            </a:solidFill>
          </a:endParaRPr>
        </a:p>
      </dgm:t>
    </dgm:pt>
    <dgm:pt modelId="{170C37ED-6556-476F-B92E-79F157F6DF95}" type="parTrans" cxnId="{0F1BAD84-16B8-44F8-BCB6-8C51EE92159A}">
      <dgm:prSet/>
      <dgm:spPr/>
      <dgm:t>
        <a:bodyPr/>
        <a:lstStyle/>
        <a:p>
          <a:endParaRPr lang="en-US"/>
        </a:p>
      </dgm:t>
    </dgm:pt>
    <dgm:pt modelId="{B3C0422E-2910-42B2-B0B0-E0DE50017004}" type="sibTrans" cxnId="{0F1BAD84-16B8-44F8-BCB6-8C51EE92159A}">
      <dgm:prSet/>
      <dgm:spPr/>
      <dgm:t>
        <a:bodyPr/>
        <a:lstStyle/>
        <a:p>
          <a:endParaRPr lang="en-US"/>
        </a:p>
      </dgm:t>
    </dgm:pt>
    <dgm:pt modelId="{C2623795-1074-4E34-8CDD-63198053376D}">
      <dgm:prSet phldrT="[Tekst]"/>
      <dgm:spPr/>
      <dgm:t>
        <a:bodyPr/>
        <a:lstStyle/>
        <a:p>
          <a:r>
            <a:rPr lang="en-US" dirty="0" err="1" smtClean="0"/>
            <a:t>Litteratursøk</a:t>
          </a:r>
          <a:endParaRPr lang="en-US" dirty="0"/>
        </a:p>
      </dgm:t>
    </dgm:pt>
    <dgm:pt modelId="{52D4E308-9321-4795-B1EC-B0E702E4BA9B}" type="parTrans" cxnId="{4C5679F1-2851-4DE0-A8FD-010EDF0FCDE6}">
      <dgm:prSet/>
      <dgm:spPr/>
      <dgm:t>
        <a:bodyPr/>
        <a:lstStyle/>
        <a:p>
          <a:endParaRPr lang="en-US"/>
        </a:p>
      </dgm:t>
    </dgm:pt>
    <dgm:pt modelId="{05A4C84E-E6AF-4C7C-9536-6B09C56423A9}" type="sibTrans" cxnId="{4C5679F1-2851-4DE0-A8FD-010EDF0FCDE6}">
      <dgm:prSet/>
      <dgm:spPr/>
      <dgm:t>
        <a:bodyPr/>
        <a:lstStyle/>
        <a:p>
          <a:endParaRPr lang="en-US"/>
        </a:p>
      </dgm:t>
    </dgm:pt>
    <dgm:pt modelId="{2A47A2F5-539C-4E56-91B3-91DC02D036D8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b-NO" b="0" dirty="0" smtClean="0">
              <a:latin typeface="+mn-lt"/>
            </a:rPr>
            <a:t>Vurdere funn ut i fra klinisk erfaring, brukerpreferanser og kostnader</a:t>
          </a:r>
          <a:endParaRPr lang="en-US" b="0" dirty="0">
            <a:latin typeface="+mn-lt"/>
          </a:endParaRPr>
        </a:p>
      </dgm:t>
    </dgm:pt>
    <dgm:pt modelId="{A90A88BC-19EE-4884-B53A-F2513B7D8179}" type="parTrans" cxnId="{1B12E49D-247E-4CEF-B3F9-277A687B3701}">
      <dgm:prSet/>
      <dgm:spPr/>
      <dgm:t>
        <a:bodyPr/>
        <a:lstStyle/>
        <a:p>
          <a:endParaRPr lang="en-US"/>
        </a:p>
      </dgm:t>
    </dgm:pt>
    <dgm:pt modelId="{6DDC1FBF-D577-44BA-8E4A-A39E045BE221}" type="sibTrans" cxnId="{1B12E49D-247E-4CEF-B3F9-277A687B3701}">
      <dgm:prSet/>
      <dgm:spPr/>
      <dgm:t>
        <a:bodyPr/>
        <a:lstStyle/>
        <a:p>
          <a:endParaRPr lang="en-US"/>
        </a:p>
      </dgm:t>
    </dgm:pt>
    <dgm:pt modelId="{0F66D0ED-5C5B-46C1-AC1C-B3CBA90D9C80}">
      <dgm:prSet phldrT="[Tekst]"/>
      <dgm:spPr/>
      <dgm:t>
        <a:bodyPr/>
        <a:lstStyle/>
        <a:p>
          <a:r>
            <a:rPr lang="en-US" dirty="0" err="1" smtClean="0"/>
            <a:t>Lage</a:t>
          </a:r>
          <a:r>
            <a:rPr lang="en-US" dirty="0" smtClean="0"/>
            <a:t> </a:t>
          </a:r>
          <a:r>
            <a:rPr lang="en-US" dirty="0" err="1" smtClean="0"/>
            <a:t>anbefalinger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(</a:t>
          </a:r>
          <a:r>
            <a:rPr lang="en-US" dirty="0" err="1" smtClean="0"/>
            <a:t>sterk</a:t>
          </a:r>
          <a:r>
            <a:rPr lang="en-US" dirty="0" smtClean="0"/>
            <a:t> </a:t>
          </a:r>
          <a:r>
            <a:rPr lang="en-US" dirty="0" err="1" smtClean="0"/>
            <a:t>eller</a:t>
          </a:r>
          <a:r>
            <a:rPr lang="en-US" dirty="0" smtClean="0"/>
            <a:t> </a:t>
          </a:r>
          <a:r>
            <a:rPr lang="en-US" dirty="0" err="1" smtClean="0"/>
            <a:t>svak</a:t>
          </a:r>
          <a:r>
            <a:rPr lang="en-US" dirty="0" smtClean="0"/>
            <a:t>)</a:t>
          </a:r>
          <a:endParaRPr lang="en-US" dirty="0"/>
        </a:p>
      </dgm:t>
    </dgm:pt>
    <dgm:pt modelId="{B3AEF5E7-9EE6-444A-888E-563830900805}" type="parTrans" cxnId="{23A77045-C79A-4658-88A6-7596F41BD819}">
      <dgm:prSet/>
      <dgm:spPr/>
      <dgm:t>
        <a:bodyPr/>
        <a:lstStyle/>
        <a:p>
          <a:endParaRPr lang="en-US"/>
        </a:p>
      </dgm:t>
    </dgm:pt>
    <dgm:pt modelId="{78D30A65-6FEB-4EBF-83B2-07C10C3E7507}" type="sibTrans" cxnId="{23A77045-C79A-4658-88A6-7596F41BD819}">
      <dgm:prSet/>
      <dgm:spPr/>
      <dgm:t>
        <a:bodyPr/>
        <a:lstStyle/>
        <a:p>
          <a:endParaRPr lang="en-US"/>
        </a:p>
      </dgm:t>
    </dgm:pt>
    <dgm:pt modelId="{1AAB1850-AC35-4ACF-803E-C73C40D48BF7}" type="pres">
      <dgm:prSet presAssocID="{D055589E-D76F-4D5F-948F-32B480A33D73}" presName="CompostProcess" presStyleCnt="0">
        <dgm:presLayoutVars>
          <dgm:dir/>
          <dgm:resizeHandles val="exact"/>
        </dgm:presLayoutVars>
      </dgm:prSet>
      <dgm:spPr/>
    </dgm:pt>
    <dgm:pt modelId="{CCB8E91B-47BE-44D1-B9E2-6C80636B7827}" type="pres">
      <dgm:prSet presAssocID="{D055589E-D76F-4D5F-948F-32B480A33D73}" presName="arrow" presStyleLbl="bgShp" presStyleIdx="0" presStyleCnt="1"/>
      <dgm:spPr/>
    </dgm:pt>
    <dgm:pt modelId="{DDC29B79-487F-489B-80B6-8BE4EAE0F26B}" type="pres">
      <dgm:prSet presAssocID="{D055589E-D76F-4D5F-948F-32B480A33D73}" presName="linearProcess" presStyleCnt="0"/>
      <dgm:spPr/>
    </dgm:pt>
    <dgm:pt modelId="{28FDA71E-4345-4F73-AD19-AD46FE72BCB7}" type="pres">
      <dgm:prSet presAssocID="{39F4B970-A7E4-4402-8A5D-8E2772ED290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DFBBAD6-21FC-4177-960C-E1D7D23634D0}" type="pres">
      <dgm:prSet presAssocID="{B3C0422E-2910-42B2-B0B0-E0DE50017004}" presName="sibTrans" presStyleCnt="0"/>
      <dgm:spPr/>
    </dgm:pt>
    <dgm:pt modelId="{26B5E995-A766-4AFD-B252-CC62820E85DD}" type="pres">
      <dgm:prSet presAssocID="{C2623795-1074-4E34-8CDD-63198053376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F0DAE74-BD1D-4A81-AB89-5C678D6FF038}" type="pres">
      <dgm:prSet presAssocID="{05A4C84E-E6AF-4C7C-9536-6B09C56423A9}" presName="sibTrans" presStyleCnt="0"/>
      <dgm:spPr/>
    </dgm:pt>
    <dgm:pt modelId="{99784B21-FB9C-4F01-B7A7-3A8B106047D0}" type="pres">
      <dgm:prSet presAssocID="{2A47A2F5-539C-4E56-91B3-91DC02D036D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889A032-15E4-4386-A967-32F595090C29}" type="pres">
      <dgm:prSet presAssocID="{6DDC1FBF-D577-44BA-8E4A-A39E045BE221}" presName="sibTrans" presStyleCnt="0"/>
      <dgm:spPr/>
    </dgm:pt>
    <dgm:pt modelId="{8DE0ABE8-9D4F-4501-895C-B221AFE3CC7B}" type="pres">
      <dgm:prSet presAssocID="{0F66D0ED-5C5B-46C1-AC1C-B3CBA90D9C8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468127A5-883C-4295-81BF-8D953BA57A9B}" type="presOf" srcId="{39F4B970-A7E4-4402-8A5D-8E2772ED290D}" destId="{28FDA71E-4345-4F73-AD19-AD46FE72BCB7}" srcOrd="0" destOrd="0" presId="urn:microsoft.com/office/officeart/2005/8/layout/hProcess9"/>
    <dgm:cxn modelId="{8C5903AB-EE47-4F6B-B36C-5F48E670FEB7}" type="presOf" srcId="{0F66D0ED-5C5B-46C1-AC1C-B3CBA90D9C80}" destId="{8DE0ABE8-9D4F-4501-895C-B221AFE3CC7B}" srcOrd="0" destOrd="0" presId="urn:microsoft.com/office/officeart/2005/8/layout/hProcess9"/>
    <dgm:cxn modelId="{1F93397C-2280-435E-A73C-826102ADD4DA}" type="presOf" srcId="{2A47A2F5-539C-4E56-91B3-91DC02D036D8}" destId="{99784B21-FB9C-4F01-B7A7-3A8B106047D0}" srcOrd="0" destOrd="0" presId="urn:microsoft.com/office/officeart/2005/8/layout/hProcess9"/>
    <dgm:cxn modelId="{23A77045-C79A-4658-88A6-7596F41BD819}" srcId="{D055589E-D76F-4D5F-948F-32B480A33D73}" destId="{0F66D0ED-5C5B-46C1-AC1C-B3CBA90D9C80}" srcOrd="3" destOrd="0" parTransId="{B3AEF5E7-9EE6-444A-888E-563830900805}" sibTransId="{78D30A65-6FEB-4EBF-83B2-07C10C3E7507}"/>
    <dgm:cxn modelId="{1B12E49D-247E-4CEF-B3F9-277A687B3701}" srcId="{D055589E-D76F-4D5F-948F-32B480A33D73}" destId="{2A47A2F5-539C-4E56-91B3-91DC02D036D8}" srcOrd="2" destOrd="0" parTransId="{A90A88BC-19EE-4884-B53A-F2513B7D8179}" sibTransId="{6DDC1FBF-D577-44BA-8E4A-A39E045BE221}"/>
    <dgm:cxn modelId="{0F1BAD84-16B8-44F8-BCB6-8C51EE92159A}" srcId="{D055589E-D76F-4D5F-948F-32B480A33D73}" destId="{39F4B970-A7E4-4402-8A5D-8E2772ED290D}" srcOrd="0" destOrd="0" parTransId="{170C37ED-6556-476F-B92E-79F157F6DF95}" sibTransId="{B3C0422E-2910-42B2-B0B0-E0DE50017004}"/>
    <dgm:cxn modelId="{F168AC7F-01F7-4B35-8D1F-180C355FDF4B}" type="presOf" srcId="{C2623795-1074-4E34-8CDD-63198053376D}" destId="{26B5E995-A766-4AFD-B252-CC62820E85DD}" srcOrd="0" destOrd="0" presId="urn:microsoft.com/office/officeart/2005/8/layout/hProcess9"/>
    <dgm:cxn modelId="{4C5679F1-2851-4DE0-A8FD-010EDF0FCDE6}" srcId="{D055589E-D76F-4D5F-948F-32B480A33D73}" destId="{C2623795-1074-4E34-8CDD-63198053376D}" srcOrd="1" destOrd="0" parTransId="{52D4E308-9321-4795-B1EC-B0E702E4BA9B}" sibTransId="{05A4C84E-E6AF-4C7C-9536-6B09C56423A9}"/>
    <dgm:cxn modelId="{618312F1-F6B6-45E1-8BFB-2A35FC2AF896}" type="presOf" srcId="{D055589E-D76F-4D5F-948F-32B480A33D73}" destId="{1AAB1850-AC35-4ACF-803E-C73C40D48BF7}" srcOrd="0" destOrd="0" presId="urn:microsoft.com/office/officeart/2005/8/layout/hProcess9"/>
    <dgm:cxn modelId="{70380953-4A84-41E1-8BCC-B0047CBAE09A}" type="presParOf" srcId="{1AAB1850-AC35-4ACF-803E-C73C40D48BF7}" destId="{CCB8E91B-47BE-44D1-B9E2-6C80636B7827}" srcOrd="0" destOrd="0" presId="urn:microsoft.com/office/officeart/2005/8/layout/hProcess9"/>
    <dgm:cxn modelId="{511DDED1-4781-44E5-8F8C-5DAC0B01C03F}" type="presParOf" srcId="{1AAB1850-AC35-4ACF-803E-C73C40D48BF7}" destId="{DDC29B79-487F-489B-80B6-8BE4EAE0F26B}" srcOrd="1" destOrd="0" presId="urn:microsoft.com/office/officeart/2005/8/layout/hProcess9"/>
    <dgm:cxn modelId="{06C87F7A-732F-4F8B-8E68-7AECE4C06CDC}" type="presParOf" srcId="{DDC29B79-487F-489B-80B6-8BE4EAE0F26B}" destId="{28FDA71E-4345-4F73-AD19-AD46FE72BCB7}" srcOrd="0" destOrd="0" presId="urn:microsoft.com/office/officeart/2005/8/layout/hProcess9"/>
    <dgm:cxn modelId="{0A6FF09D-B45E-4EF7-AE83-81808C73AE66}" type="presParOf" srcId="{DDC29B79-487F-489B-80B6-8BE4EAE0F26B}" destId="{EDFBBAD6-21FC-4177-960C-E1D7D23634D0}" srcOrd="1" destOrd="0" presId="urn:microsoft.com/office/officeart/2005/8/layout/hProcess9"/>
    <dgm:cxn modelId="{13D230FF-99F8-49B1-80AB-131105269C3A}" type="presParOf" srcId="{DDC29B79-487F-489B-80B6-8BE4EAE0F26B}" destId="{26B5E995-A766-4AFD-B252-CC62820E85DD}" srcOrd="2" destOrd="0" presId="urn:microsoft.com/office/officeart/2005/8/layout/hProcess9"/>
    <dgm:cxn modelId="{8433BECC-B23B-4DED-933B-305D09D89C51}" type="presParOf" srcId="{DDC29B79-487F-489B-80B6-8BE4EAE0F26B}" destId="{4F0DAE74-BD1D-4A81-AB89-5C678D6FF038}" srcOrd="3" destOrd="0" presId="urn:microsoft.com/office/officeart/2005/8/layout/hProcess9"/>
    <dgm:cxn modelId="{76F57A2F-D2E8-4B91-98B8-58B9F04BCBB6}" type="presParOf" srcId="{DDC29B79-487F-489B-80B6-8BE4EAE0F26B}" destId="{99784B21-FB9C-4F01-B7A7-3A8B106047D0}" srcOrd="4" destOrd="0" presId="urn:microsoft.com/office/officeart/2005/8/layout/hProcess9"/>
    <dgm:cxn modelId="{8B2E1ED1-C88E-42A0-8E93-037F7EA7DFB1}" type="presParOf" srcId="{DDC29B79-487F-489B-80B6-8BE4EAE0F26B}" destId="{2889A032-15E4-4386-A967-32F595090C29}" srcOrd="5" destOrd="0" presId="urn:microsoft.com/office/officeart/2005/8/layout/hProcess9"/>
    <dgm:cxn modelId="{E69BD00D-315D-4A0C-A275-13E2315117F1}" type="presParOf" srcId="{DDC29B79-487F-489B-80B6-8BE4EAE0F26B}" destId="{8DE0ABE8-9D4F-4501-895C-B221AFE3CC7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8E91B-47BE-44D1-B9E2-6C80636B7827}">
      <dsp:nvSpPr>
        <dsp:cNvPr id="0" name=""/>
        <dsp:cNvSpPr/>
      </dsp:nvSpPr>
      <dsp:spPr>
        <a:xfrm>
          <a:off x="615553" y="0"/>
          <a:ext cx="6976268" cy="339447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DA71E-4345-4F73-AD19-AD46FE72BCB7}">
      <dsp:nvSpPr>
        <dsp:cNvPr id="0" name=""/>
        <dsp:cNvSpPr/>
      </dsp:nvSpPr>
      <dsp:spPr>
        <a:xfrm>
          <a:off x="4107" y="1018341"/>
          <a:ext cx="1975701" cy="13577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err="1" smtClean="0">
              <a:solidFill>
                <a:schemeClr val="bg1"/>
              </a:solidFill>
            </a:rPr>
            <a:t>Formulere</a:t>
          </a:r>
          <a:r>
            <a:rPr lang="en-US" sz="1700" b="0" kern="1200" dirty="0" smtClean="0">
              <a:solidFill>
                <a:schemeClr val="bg1"/>
              </a:solidFill>
            </a:rPr>
            <a:t> </a:t>
          </a:r>
          <a:r>
            <a:rPr lang="en-US" sz="1700" b="0" kern="1200" dirty="0" err="1" smtClean="0">
              <a:solidFill>
                <a:schemeClr val="bg1"/>
              </a:solidFill>
            </a:rPr>
            <a:t>presise</a:t>
          </a:r>
          <a:r>
            <a:rPr lang="en-US" sz="1700" b="0" kern="1200" dirty="0" smtClean="0">
              <a:solidFill>
                <a:schemeClr val="bg1"/>
              </a:solidFill>
            </a:rPr>
            <a:t> </a:t>
          </a:r>
          <a:r>
            <a:rPr lang="en-US" sz="1700" b="0" kern="1200" dirty="0" err="1" smtClean="0">
              <a:solidFill>
                <a:schemeClr val="bg1"/>
              </a:solidFill>
            </a:rPr>
            <a:t>forskningsspørsmål</a:t>
          </a:r>
          <a:endParaRPr lang="en-US" sz="1700" b="0" kern="1200" dirty="0">
            <a:solidFill>
              <a:schemeClr val="bg1"/>
            </a:solidFill>
          </a:endParaRPr>
        </a:p>
      </dsp:txBody>
      <dsp:txXfrm>
        <a:off x="70389" y="1084623"/>
        <a:ext cx="1843137" cy="1225224"/>
      </dsp:txXfrm>
    </dsp:sp>
    <dsp:sp modelId="{26B5E995-A766-4AFD-B252-CC62820E85DD}">
      <dsp:nvSpPr>
        <dsp:cNvPr id="0" name=""/>
        <dsp:cNvSpPr/>
      </dsp:nvSpPr>
      <dsp:spPr>
        <a:xfrm>
          <a:off x="2078593" y="1018341"/>
          <a:ext cx="1975701" cy="13577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Litteratursøk</a:t>
          </a:r>
          <a:endParaRPr lang="en-US" sz="1700" kern="1200" dirty="0"/>
        </a:p>
      </dsp:txBody>
      <dsp:txXfrm>
        <a:off x="2144875" y="1084623"/>
        <a:ext cx="1843137" cy="1225224"/>
      </dsp:txXfrm>
    </dsp:sp>
    <dsp:sp modelId="{99784B21-FB9C-4F01-B7A7-3A8B106047D0}">
      <dsp:nvSpPr>
        <dsp:cNvPr id="0" name=""/>
        <dsp:cNvSpPr/>
      </dsp:nvSpPr>
      <dsp:spPr>
        <a:xfrm>
          <a:off x="4153080" y="1018341"/>
          <a:ext cx="1975701" cy="13577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b-NO" sz="1700" b="0" kern="1200" dirty="0" smtClean="0">
              <a:latin typeface="+mn-lt"/>
            </a:rPr>
            <a:t>Vurdere funn ut i fra klinisk erfaring, brukerpreferanser og kostnader</a:t>
          </a:r>
          <a:endParaRPr lang="en-US" sz="1700" b="0" kern="1200" dirty="0">
            <a:latin typeface="+mn-lt"/>
          </a:endParaRPr>
        </a:p>
      </dsp:txBody>
      <dsp:txXfrm>
        <a:off x="4219362" y="1084623"/>
        <a:ext cx="1843137" cy="1225224"/>
      </dsp:txXfrm>
    </dsp:sp>
    <dsp:sp modelId="{8DE0ABE8-9D4F-4501-895C-B221AFE3CC7B}">
      <dsp:nvSpPr>
        <dsp:cNvPr id="0" name=""/>
        <dsp:cNvSpPr/>
      </dsp:nvSpPr>
      <dsp:spPr>
        <a:xfrm>
          <a:off x="6227566" y="1018341"/>
          <a:ext cx="1975701" cy="13577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Lage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anbefalinger</a:t>
          </a:r>
          <a:r>
            <a:rPr lang="en-US" sz="1700" kern="1200" dirty="0" smtClean="0"/>
            <a:t/>
          </a:r>
          <a:br>
            <a:rPr lang="en-US" sz="1700" kern="1200" dirty="0" smtClean="0"/>
          </a:br>
          <a:r>
            <a:rPr lang="en-US" sz="1700" kern="1200" dirty="0" smtClean="0"/>
            <a:t>(</a:t>
          </a:r>
          <a:r>
            <a:rPr lang="en-US" sz="1700" kern="1200" dirty="0" err="1" smtClean="0"/>
            <a:t>sterk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eller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svak</a:t>
          </a:r>
          <a:r>
            <a:rPr lang="en-US" sz="1700" kern="1200" dirty="0" smtClean="0"/>
            <a:t>)</a:t>
          </a:r>
          <a:endParaRPr lang="en-US" sz="1700" kern="1200" dirty="0"/>
        </a:p>
      </dsp:txBody>
      <dsp:txXfrm>
        <a:off x="6293848" y="1084623"/>
        <a:ext cx="1843137" cy="1225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F4E9B-EC91-4D6A-95C2-760E78FEA15A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6C09-2B7A-40C7-B480-A62D5F51D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4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dirty="0" smtClean="0"/>
              <a:t>Hvordan sette inn nye sidetyper:</a:t>
            </a:r>
          </a:p>
          <a:p>
            <a:r>
              <a:rPr lang="nb-NO" sz="1200" dirty="0" smtClean="0"/>
              <a:t>1. Velg «Hjem»-fanen</a:t>
            </a:r>
          </a:p>
          <a:p>
            <a:r>
              <a:rPr lang="nb-NO" sz="1200" dirty="0" smtClean="0"/>
              <a:t>2. Trykk nederst på «Nytt lysbilde»-knappen, og velg ønsket oppsett.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3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>
              <a:effectLst/>
            </a:endParaRPr>
          </a:p>
          <a:p>
            <a:endParaRPr lang="nb-N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90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17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Oppstartssamling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januar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 med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opplæring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gruppemedlemmer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metode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litteratursøk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Første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gruppemøte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våren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 –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kliniske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problemstillinger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prioritering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forklar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PICO – 2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ansvarlige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søk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Evidens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decision-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prosess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kvaliteten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på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vår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samlede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tillit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dokumentasjonen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vekting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hvor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viktig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utfallene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pasienten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hvor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vesentlig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ønskede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uønskede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effektene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tiltaket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tiltaket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gjennomførbart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under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norske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forhold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forventede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effekten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helsemessige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ulikheter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hvor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store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kostnadene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tiltaket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akseptabel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involverte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interessegrupper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pasientenes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preferanser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 det mulig å gjennomføre tiltaket innenfor dagens rammer og organisering av tjenestene?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Dette gjøres per PICO.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Basert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på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dette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komme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anbefalinger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hvilken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styrke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disse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skal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CF34E-BD9F-465D-A086-FCEDC1BD290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28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Er flere anbefalinger fra hvert tema-kapittel, men velger</a:t>
            </a:r>
            <a:r>
              <a:rPr lang="nb-NO" baseline="0" dirty="0" smtClean="0"/>
              <a:t> her ut én særskilt anbefaling fra hvert kapittel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 1996 utviklet legen Donald </a:t>
            </a:r>
            <a:r>
              <a:rPr lang="nb-NO" dirty="0" err="1" smtClean="0"/>
              <a:t>Pathman</a:t>
            </a:r>
            <a:r>
              <a:rPr lang="nb-NO" dirty="0" smtClean="0"/>
              <a:t> og </a:t>
            </a:r>
            <a:r>
              <a:rPr lang="nb-NO" dirty="0" err="1" smtClean="0"/>
              <a:t>kollegere</a:t>
            </a:r>
            <a:r>
              <a:rPr lang="nb-NO" dirty="0" smtClean="0"/>
              <a:t> en modell der de formulerte en modell der man delte inn 4 faser som leger og annet helsepersonell</a:t>
            </a:r>
            <a:r>
              <a:rPr lang="nb-NO" baseline="0" dirty="0" smtClean="0"/>
              <a:t> måtte igjennom for å oppnå samsvar mellom pasientomsorg og retningslinjer (dette forsøkte de først ut på i forhold til å få leger til å gjennomføre barnevaksinasjoner i tråd med gjeldende </a:t>
            </a:r>
            <a:r>
              <a:rPr lang="nb-NO" baseline="0" dirty="0" err="1" smtClean="0"/>
              <a:t>retn.linjer</a:t>
            </a:r>
            <a:r>
              <a:rPr lang="nb-NO" baseline="0" dirty="0" smtClean="0"/>
              <a:t>):</a:t>
            </a:r>
          </a:p>
          <a:p>
            <a:r>
              <a:rPr lang="nb-NO" baseline="0" dirty="0" smtClean="0"/>
              <a:t>Først må legene bli </a:t>
            </a:r>
            <a:r>
              <a:rPr lang="nb-NO" i="1" baseline="0" dirty="0" smtClean="0"/>
              <a:t>oppmerksomme /klar over (</a:t>
            </a:r>
            <a:r>
              <a:rPr lang="nb-NO" i="1" baseline="0" dirty="0" err="1" smtClean="0"/>
              <a:t>Awareness</a:t>
            </a:r>
            <a:r>
              <a:rPr lang="nb-NO" i="1" baseline="0" dirty="0" smtClean="0"/>
              <a:t>) </a:t>
            </a:r>
            <a:r>
              <a:rPr lang="nb-NO" i="0" baseline="0" dirty="0" smtClean="0"/>
              <a:t>hva som står i retningslinjen – deretter måtte de være </a:t>
            </a:r>
            <a:r>
              <a:rPr lang="nb-NO" i="1" baseline="0" dirty="0" smtClean="0"/>
              <a:t>enig  (Agreement) </a:t>
            </a:r>
            <a:r>
              <a:rPr lang="nb-NO" i="0" baseline="0" dirty="0" smtClean="0"/>
              <a:t>i hva som står der – deretter </a:t>
            </a:r>
            <a:r>
              <a:rPr lang="nb-NO" dirty="0" smtClean="0"/>
              <a:t>bestemmer seg for </a:t>
            </a:r>
            <a:r>
              <a:rPr lang="nb-NO" i="1" dirty="0" smtClean="0"/>
              <a:t>å følge /vedta (</a:t>
            </a:r>
            <a:r>
              <a:rPr lang="nb-NO" i="1" dirty="0" err="1" smtClean="0"/>
              <a:t>Adopt</a:t>
            </a:r>
            <a:r>
              <a:rPr lang="nb-NO" i="1" dirty="0" smtClean="0"/>
              <a:t>)</a:t>
            </a:r>
            <a:r>
              <a:rPr lang="nb-NO" dirty="0" smtClean="0"/>
              <a:t>  anbefalingene for noen pasienter – og tilslutt faktisk </a:t>
            </a:r>
            <a:r>
              <a:rPr lang="nb-NO" i="1" dirty="0" smtClean="0"/>
              <a:t>følger (</a:t>
            </a:r>
            <a:r>
              <a:rPr lang="nb-NO" i="1" dirty="0" err="1" smtClean="0"/>
              <a:t>Adhere</a:t>
            </a:r>
            <a:r>
              <a:rPr lang="nb-NO" i="1" dirty="0" smtClean="0"/>
              <a:t>)</a:t>
            </a:r>
            <a:r>
              <a:rPr lang="nb-NO" dirty="0" smtClean="0"/>
              <a:t> dem konsekvent på alle pasienter de gjelder for.</a:t>
            </a:r>
          </a:p>
          <a:p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Underestimering av betydningen av barrierer knyttet til andre og tredje fase kan være avgjørende for at </a:t>
            </a:r>
            <a:r>
              <a:rPr lang="nb-NO" dirty="0" err="1" smtClean="0"/>
              <a:t>retn.linjene</a:t>
            </a:r>
            <a:r>
              <a:rPr lang="nb-NO" dirty="0" smtClean="0"/>
              <a:t> ikke blir implementert godt nok</a:t>
            </a:r>
            <a:r>
              <a:rPr lang="nb-NO" sz="1200" dirty="0" smtClean="0"/>
              <a:t> (legers holdninger, og overbevisninger knyttet til egen klinisk erfaring og tolkninger av kunnskap)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 Vi har ofte hatt en for naiv tilnærming til at det er en direkte sammenheng og følge mellom fase 1 og fase 4.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89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7" y="3208560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2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872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forsi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5"/>
          <a:stretch/>
        </p:blipFill>
        <p:spPr>
          <a:xfrm>
            <a:off x="2" y="1"/>
            <a:ext cx="9143245" cy="470732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0"/>
            <a:ext cx="7772400" cy="617734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30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638F3ACA-A875-4EF2-B1E7-52395C4D631E}" type="datetime1">
              <a:rPr lang="nb-NO" smtClean="0"/>
              <a:t>10.03.2016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Diabetesretningslinjen - Fylkesforum Hedmark/Oppland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0" y="4894009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1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16981F44-0859-41E0-A837-ECD5DBDE823F}" type="datetime1">
              <a:rPr lang="nb-NO" smtClean="0"/>
              <a:t>10.03.2016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Diabetesretningslinjen - Fylkesforum Hedmark/Oppland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2274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F0B48DC0-2327-4F8D-8A75-F9CF0A54C62B}" type="datetime1">
              <a:rPr lang="nb-NO" smtClean="0"/>
              <a:t>10.03.2016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Diabetesretningslinjen - Fylkesforum Hedmark/Oppland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1"/>
            <a:ext cx="3960000" cy="33944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1"/>
            <a:ext cx="3960000" cy="33944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5390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0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0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468000" y="3047231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4724400" y="3047231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40E2520E-1EDC-4941-A631-E13133427996}" type="datetime1">
              <a:rPr lang="nb-NO" smtClean="0"/>
              <a:t>10.03.2016</a:t>
            </a:fld>
            <a:endParaRPr lang="nb-NO" dirty="0"/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Diabetesretningslinjen - Fylkesforum Hedmark/Oppland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5779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993538"/>
            <a:ext cx="3960000" cy="267533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993538"/>
            <a:ext cx="3960000" cy="267533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000" y="1274401"/>
            <a:ext cx="3960000" cy="719138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24400" y="1274401"/>
            <a:ext cx="3960000" cy="719138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802362F9-A889-422F-BA89-13F4DBA06CCC}" type="datetime1">
              <a:rPr lang="nb-NO" smtClean="0"/>
              <a:t>10.03.2016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Diabetesretningslinjen - Fylkesforum Hedmark/Oppland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0690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79355B76-578E-4296-88FC-71230D3E1E0A}" type="datetime1">
              <a:rPr lang="nb-NO" smtClean="0"/>
              <a:t>10.03.2016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Diabetesretningslinjen - Fylkesforum Hedmark/Oppland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5" name="Bilde 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3" y="4895100"/>
            <a:ext cx="1076709" cy="1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5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1"/>
            <a:ext cx="3960000" cy="33944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1"/>
            <a:ext cx="3960000" cy="33944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BDA32B11-B699-412E-9876-9AE78B592B73}" type="datetime1">
              <a:rPr lang="nb-NO" smtClean="0"/>
              <a:t>10.03.2016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Diabetesretningslinjen - Fylkesforum Hedmark/Oppland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3" y="4895100"/>
            <a:ext cx="1076709" cy="1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57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innholdsdel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0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0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D18B8A36-C0A0-4AD0-A384-2FC71C5C986B}" type="datetime1">
              <a:rPr lang="nb-NO" smtClean="0"/>
              <a:t>10.03.2016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Diabetesretningslinjen - Fylkesforum Hedmark/Oppland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3" y="4895100"/>
            <a:ext cx="1076709" cy="145800"/>
          </a:xfrm>
          <a:prstGeom prst="rect">
            <a:avLst/>
          </a:prstGeom>
        </p:spPr>
      </p:pic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468000" y="3047231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4724400" y="3047231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2956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gning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993538"/>
            <a:ext cx="3960000" cy="267533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993538"/>
            <a:ext cx="3960000" cy="267533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1670704E-484C-4CC6-AF24-BBA29CB0B951}" type="datetime1">
              <a:rPr lang="nb-NO" smtClean="0"/>
              <a:t>10.03.2016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Diabetesretningslinjen - Fylkesforum Hedmark/Oppland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3" y="4895100"/>
            <a:ext cx="1076709" cy="145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000" y="1274401"/>
            <a:ext cx="3960000" cy="719138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24400" y="1274401"/>
            <a:ext cx="3960000" cy="719138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30061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7" y="3208560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2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203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rgbClr val="0093A7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7" y="3208560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2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5505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rgbClr val="0093A7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7" y="3208560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2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1224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7" y="3208560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2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6103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7" y="3208560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2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7628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rgbClr val="76428D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7" y="3208560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2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6136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Tittellysbild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7" y="3208560"/>
            <a:ext cx="1682357" cy="228581"/>
          </a:xfrm>
          <a:prstGeom prst="rect">
            <a:avLst/>
          </a:prstGeom>
        </p:spPr>
      </p:pic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7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2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9725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" y="1"/>
            <a:ext cx="9143245" cy="470877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0"/>
            <a:ext cx="7772400" cy="617734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30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AF1C10FB-2CB6-4D3F-A45D-24AD877446D1}" type="datetime1">
              <a:rPr lang="nb-NO" smtClean="0"/>
              <a:t>10.03.2016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Diabetesretningslinjen - Fylkesforum Hedmark/Oppland</a:t>
            </a: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0" y="4894009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69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for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" y="1"/>
            <a:ext cx="9143245" cy="470877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0"/>
            <a:ext cx="7772400" cy="617734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30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F856162E-12BD-428C-B997-270DF3D62DB6}" type="datetime1">
              <a:rPr lang="nb-NO" smtClean="0"/>
              <a:t>10.03.2016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Diabetesretningslinjen - Fylkesforum Hedmark/Oppland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0" y="4894009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8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fors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" y="1"/>
            <a:ext cx="9143245" cy="4708772"/>
          </a:xfrm>
          <a:prstGeom prst="rect">
            <a:avLst/>
          </a:prstGeom>
          <a:solidFill>
            <a:srgbClr val="0093A7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0"/>
            <a:ext cx="7772400" cy="617734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30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663034DB-BFB1-431D-AE99-30DEB0B4CFD2}" type="datetime1">
              <a:rPr lang="nb-NO" smtClean="0"/>
              <a:t>10.03.2016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Diabetesretningslinjen - Fylkesforum Hedmark/Oppland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0" y="4894009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47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forsi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5"/>
          <a:stretch/>
        </p:blipFill>
        <p:spPr>
          <a:xfrm>
            <a:off x="2" y="1"/>
            <a:ext cx="9143245" cy="470732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0"/>
            <a:ext cx="7772400" cy="617734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30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D546EB5F-389E-4E88-AAF6-CBE3795AA19D}" type="datetime1">
              <a:rPr lang="nb-NO" smtClean="0"/>
              <a:t>10.03.2016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Diabetesretningslinjen - Fylkesforum Hedmark/Oppland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0" y="4894009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13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03A2083-7D38-4422-BD6C-CB21EA8A233A}" type="datetime1">
              <a:rPr lang="nb-NO" smtClean="0"/>
              <a:t>10.03.2016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Diabetesretningslinjen - Fylkesforum Hedmark/Oppland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796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7" y="3208560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2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1311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4611B1EB-C1EE-4F1D-B302-7BE72C84A329}" type="datetime1">
              <a:rPr lang="nb-NO" smtClean="0"/>
              <a:t>10.03.2016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Diabetesretningslinjen - Fylkesforum Hedmark/Oppland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1"/>
            <a:ext cx="3960000" cy="33944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1"/>
            <a:ext cx="3960000" cy="33944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9387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0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0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468000" y="3047231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4724400" y="3047231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35DC1F4B-0ECB-4ED9-ACCA-A14C2849F0A7}" type="datetime1">
              <a:rPr lang="nb-NO" smtClean="0"/>
              <a:t>10.03.2016</a:t>
            </a:fld>
            <a:endParaRPr lang="nb-NO" dirty="0"/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Diabetesretningslinjen - Fylkesforum Hedmark/Oppland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2193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993538"/>
            <a:ext cx="3960000" cy="267533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993538"/>
            <a:ext cx="3960000" cy="267533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000" y="1274401"/>
            <a:ext cx="3960000" cy="719138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24400" y="1274401"/>
            <a:ext cx="3960000" cy="719138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B3944EC-8A15-40F1-A547-33950DB453D4}" type="datetime1">
              <a:rPr lang="nb-NO" smtClean="0"/>
              <a:t>10.03.2016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Diabetesretningslinjen - Fylkesforum Hedmark/Oppland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35150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61AA1A74-FF77-4471-B333-91E2C213049F}" type="datetime1">
              <a:rPr lang="nb-NO" smtClean="0">
                <a:solidFill>
                  <a:prstClr val="white"/>
                </a:solidFill>
              </a:rPr>
              <a:t>10.03.2016</a:t>
            </a:fld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Diabetesretningslinjen - Fylkesforum Hedmark/Oppland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5" name="Bilde 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3" y="4895100"/>
            <a:ext cx="1076709" cy="1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08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1"/>
            <a:ext cx="3960000" cy="33944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1"/>
            <a:ext cx="3960000" cy="33944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BE92D87D-E24A-4BEE-87A9-D19B9433C3C2}" type="datetime1">
              <a:rPr lang="nb-NO" smtClean="0">
                <a:solidFill>
                  <a:prstClr val="white"/>
                </a:solidFill>
              </a:rPr>
              <a:t>10.03.2016</a:t>
            </a:fld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Diabetesretningslinjen - Fylkesforum Hedmark/Oppland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1" name="Bilde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3" y="4895100"/>
            <a:ext cx="1076709" cy="1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86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innholdsdel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0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0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6B3C305B-8385-4B3B-A7ED-0BC822D7B51A}" type="datetime1">
              <a:rPr lang="nb-NO" smtClean="0">
                <a:solidFill>
                  <a:prstClr val="white"/>
                </a:solidFill>
              </a:rPr>
              <a:t>10.03.2016</a:t>
            </a:fld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Diabetesretningslinjen - Fylkesforum Hedmark/Oppland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1" name="Bilde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3" y="4895100"/>
            <a:ext cx="1076709" cy="145800"/>
          </a:xfrm>
          <a:prstGeom prst="rect">
            <a:avLst/>
          </a:prstGeom>
        </p:spPr>
      </p:pic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468000" y="3047231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4724400" y="3047231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858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gning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993538"/>
            <a:ext cx="3960000" cy="267533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993538"/>
            <a:ext cx="3960000" cy="267533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FF434969-C4EA-4B8A-ADEA-23778D5A56C3}" type="datetime1">
              <a:rPr lang="nb-NO" smtClean="0">
                <a:solidFill>
                  <a:prstClr val="white"/>
                </a:solidFill>
              </a:rPr>
              <a:t>10.03.2016</a:t>
            </a:fld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Diabetesretningslinjen - Fylkesforum Hedmark/Oppland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1" name="Bilde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3" y="4895100"/>
            <a:ext cx="1076709" cy="145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000" y="1274401"/>
            <a:ext cx="3960000" cy="719138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24400" y="1274401"/>
            <a:ext cx="3960000" cy="719138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2706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7" y="3208560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2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720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rgbClr val="76428D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7" y="3208560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2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450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Tittellysbild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7" y="3208560"/>
            <a:ext cx="1682357" cy="228581"/>
          </a:xfrm>
          <a:prstGeom prst="rect">
            <a:avLst/>
          </a:prstGeom>
        </p:spPr>
      </p:pic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7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2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388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" y="1"/>
            <a:ext cx="9143245" cy="470877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0"/>
            <a:ext cx="7772400" cy="617734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30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393FA1C7-BA40-4A6E-9EF3-AD092ABAB279}" type="datetime1">
              <a:rPr lang="nb-NO" smtClean="0"/>
              <a:t>10.03.2016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Diabetesretningslinjen - Fylkesforum Hedmark/Oppland</a:t>
            </a: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0" y="4894009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for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" y="1"/>
            <a:ext cx="9143245" cy="470877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0"/>
            <a:ext cx="7772400" cy="617734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30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8D7C2354-F06A-409C-A45B-C5C3E00844EC}" type="datetime1">
              <a:rPr lang="nb-NO" smtClean="0"/>
              <a:t>10.03.2016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Diabetesretningslinjen - Fylkesforum Hedmark/Oppland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0" y="4894009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fors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" y="1"/>
            <a:ext cx="9143245" cy="4708772"/>
          </a:xfrm>
          <a:prstGeom prst="rect">
            <a:avLst/>
          </a:prstGeom>
          <a:solidFill>
            <a:srgbClr val="0093A7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0"/>
            <a:ext cx="7772400" cy="617734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30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36013E37-7549-41E9-A1F7-0D2ECD5CF556}" type="datetime1">
              <a:rPr lang="nb-NO" smtClean="0"/>
              <a:t>10.03.2016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Diabetesretningslinjen - Fylkesforum Hedmark/Oppland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0" y="4894009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9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8000" y="500981"/>
            <a:ext cx="8208000" cy="617734"/>
          </a:xfrm>
          <a:prstGeom prst="rect">
            <a:avLst/>
          </a:prstGeom>
        </p:spPr>
        <p:txBody>
          <a:bodyPr vert="horz" lIns="90000" tIns="46800" rIns="90000" bIns="46800" rtlCol="0" anchor="b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000" y="1274401"/>
            <a:ext cx="8208000" cy="3394472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62A81DE9-8427-4C7C-99B7-9459AC621F97}" type="datetime1">
              <a:rPr lang="nb-NO" smtClean="0"/>
              <a:t>10.03.2016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Diabetesretningslinjen - Fylkesforum Hedmark/Oppland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0" y="4894009"/>
            <a:ext cx="1076709" cy="146744"/>
          </a:xfrm>
          <a:prstGeom prst="rect">
            <a:avLst/>
          </a:prstGeom>
        </p:spPr>
      </p:pic>
      <p:cxnSp>
        <p:nvCxnSpPr>
          <p:cNvPr id="13" name="Rett linje 12"/>
          <p:cNvCxnSpPr/>
          <p:nvPr/>
        </p:nvCxnSpPr>
        <p:spPr>
          <a:xfrm>
            <a:off x="0" y="4742876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3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50" r:id="rId11"/>
    <p:sldLayoutId id="2147483652" r:id="rId12"/>
    <p:sldLayoutId id="2147483670" r:id="rId13"/>
    <p:sldLayoutId id="2147483671" r:id="rId14"/>
    <p:sldLayoutId id="2147483653" r:id="rId15"/>
    <p:sldLayoutId id="2147483654" r:id="rId16"/>
    <p:sldLayoutId id="2147483669" r:id="rId17"/>
    <p:sldLayoutId id="2147483668" r:id="rId18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rgbClr val="0032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rgbClr val="00324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rgbClr val="00324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rgbClr val="00324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rgbClr val="00324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rgbClr val="00324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8000" y="500981"/>
            <a:ext cx="8208000" cy="617734"/>
          </a:xfrm>
          <a:prstGeom prst="rect">
            <a:avLst/>
          </a:prstGeom>
        </p:spPr>
        <p:txBody>
          <a:bodyPr vert="horz" lIns="90000" tIns="46800" rIns="90000" bIns="46800" rtlCol="0" anchor="b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000" y="1274401"/>
            <a:ext cx="8208000" cy="3394472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95089925-7985-47C2-9AEE-988683BD6B12}" type="datetime1">
              <a:rPr lang="nb-NO" smtClean="0"/>
              <a:t>10.03.2016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Diabetesretningslinjen - Fylkesforum Hedmark/Oppland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0" y="4894009"/>
            <a:ext cx="1076709" cy="146744"/>
          </a:xfrm>
          <a:prstGeom prst="rect">
            <a:avLst/>
          </a:prstGeom>
        </p:spPr>
      </p:pic>
      <p:cxnSp>
        <p:nvCxnSpPr>
          <p:cNvPr id="13" name="Rett linje 12"/>
          <p:cNvCxnSpPr/>
          <p:nvPr/>
        </p:nvCxnSpPr>
        <p:spPr>
          <a:xfrm>
            <a:off x="0" y="4742876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7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rgbClr val="0032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rgbClr val="00324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rgbClr val="00324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rgbClr val="00324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rgbClr val="00324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rgbClr val="00324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46212" y="2197196"/>
            <a:ext cx="5688632" cy="617734"/>
          </a:xfrm>
        </p:spPr>
        <p:txBody>
          <a:bodyPr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46212" y="3579862"/>
            <a:ext cx="7811988" cy="1165577"/>
          </a:xfrm>
        </p:spPr>
        <p:txBody>
          <a:bodyPr/>
          <a:lstStyle/>
          <a:p>
            <a:pPr lvl="0"/>
            <a:r>
              <a:rPr lang="en-GB" sz="2400" dirty="0" err="1">
                <a:solidFill>
                  <a:prstClr val="white"/>
                </a:solidFill>
              </a:rPr>
              <a:t>Nasjonal</a:t>
            </a:r>
            <a:r>
              <a:rPr lang="en-GB" sz="2400" dirty="0">
                <a:solidFill>
                  <a:prstClr val="white"/>
                </a:solidFill>
              </a:rPr>
              <a:t> </a:t>
            </a:r>
            <a:r>
              <a:rPr lang="en-GB" sz="2400" dirty="0" err="1">
                <a:solidFill>
                  <a:prstClr val="white"/>
                </a:solidFill>
              </a:rPr>
              <a:t>faglig</a:t>
            </a:r>
            <a:r>
              <a:rPr lang="en-GB" sz="2400" dirty="0">
                <a:solidFill>
                  <a:prstClr val="white"/>
                </a:solidFill>
              </a:rPr>
              <a:t> </a:t>
            </a:r>
            <a:r>
              <a:rPr lang="en-GB" sz="2400" dirty="0" err="1">
                <a:solidFill>
                  <a:prstClr val="white"/>
                </a:solidFill>
              </a:rPr>
              <a:t>retningslinje</a:t>
            </a:r>
            <a:r>
              <a:rPr lang="en-GB" sz="2400" dirty="0">
                <a:solidFill>
                  <a:prstClr val="white"/>
                </a:solidFill>
              </a:rPr>
              <a:t> </a:t>
            </a:r>
            <a:br>
              <a:rPr lang="en-GB" sz="2400" dirty="0">
                <a:solidFill>
                  <a:prstClr val="white"/>
                </a:solidFill>
              </a:rPr>
            </a:br>
            <a:r>
              <a:rPr lang="en-GB" sz="2400" dirty="0">
                <a:solidFill>
                  <a:prstClr val="white"/>
                </a:solidFill>
              </a:rPr>
              <a:t>for diabetes: </a:t>
            </a:r>
            <a:r>
              <a:rPr lang="en-GB" sz="2400" dirty="0" err="1" smtClean="0">
                <a:solidFill>
                  <a:prstClr val="white"/>
                </a:solidFill>
              </a:rPr>
              <a:t>Revisjon</a:t>
            </a:r>
            <a:r>
              <a:rPr lang="en-GB" sz="2400" dirty="0" smtClean="0">
                <a:solidFill>
                  <a:prstClr val="white"/>
                </a:solidFill>
              </a:rPr>
              <a:t> </a:t>
            </a:r>
            <a:r>
              <a:rPr lang="en-GB" sz="2400" dirty="0" err="1" smtClean="0">
                <a:solidFill>
                  <a:prstClr val="white"/>
                </a:solidFill>
              </a:rPr>
              <a:t>og</a:t>
            </a:r>
            <a:r>
              <a:rPr lang="en-GB" sz="2400" dirty="0" smtClean="0">
                <a:solidFill>
                  <a:prstClr val="white"/>
                </a:solidFill>
              </a:rPr>
              <a:t> </a:t>
            </a:r>
            <a:r>
              <a:rPr lang="en-GB" sz="2400" dirty="0" err="1" smtClean="0">
                <a:solidFill>
                  <a:prstClr val="white"/>
                </a:solidFill>
              </a:rPr>
              <a:t>digitalisering</a:t>
            </a:r>
            <a:r>
              <a:rPr lang="en-GB" sz="2400" dirty="0" smtClean="0">
                <a:solidFill>
                  <a:prstClr val="white"/>
                </a:solidFill>
              </a:rPr>
              <a:t> </a:t>
            </a:r>
            <a:endParaRPr lang="en-GB" sz="2400" dirty="0">
              <a:solidFill>
                <a:prstClr val="white"/>
              </a:solidFill>
            </a:endParaRPr>
          </a:p>
          <a:p>
            <a:pPr lvl="0"/>
            <a:r>
              <a:rPr lang="en-GB" sz="1800" dirty="0" smtClean="0"/>
              <a:t> </a:t>
            </a:r>
            <a:endParaRPr lang="en-GB" sz="1800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685722" y="4588555"/>
            <a:ext cx="7772479" cy="525401"/>
          </a:xfrm>
        </p:spPr>
        <p:txBody>
          <a:bodyPr/>
          <a:lstStyle/>
          <a:p>
            <a:pPr lvl="0"/>
            <a:r>
              <a:rPr lang="nb-NO" dirty="0" smtClean="0">
                <a:solidFill>
                  <a:prstClr val="white"/>
                </a:solidFill>
              </a:rPr>
              <a:t>Ved prosjektledere Monica Sørensen og </a:t>
            </a:r>
            <a:r>
              <a:rPr lang="nb-NO" dirty="0">
                <a:solidFill>
                  <a:prstClr val="white"/>
                </a:solidFill>
              </a:rPr>
              <a:t>Ingvild Felling Meyer, </a:t>
            </a:r>
            <a:r>
              <a:rPr lang="nb-NO" dirty="0" smtClean="0">
                <a:solidFill>
                  <a:prstClr val="white"/>
                </a:solidFill>
              </a:rPr>
              <a:t>Helsedirektoratet</a:t>
            </a:r>
            <a:br>
              <a:rPr lang="nb-NO" dirty="0" smtClean="0">
                <a:solidFill>
                  <a:prstClr val="white"/>
                </a:solidFill>
              </a:rPr>
            </a:br>
            <a:r>
              <a:rPr lang="en-GB" dirty="0" err="1" smtClean="0">
                <a:solidFill>
                  <a:prstClr val="white"/>
                </a:solidFill>
              </a:rPr>
              <a:t>Diabetesforum</a:t>
            </a:r>
            <a:r>
              <a:rPr lang="en-GB" dirty="0" smtClean="0">
                <a:solidFill>
                  <a:prstClr val="white"/>
                </a:solidFill>
              </a:rPr>
              <a:t>  </a:t>
            </a:r>
            <a:r>
              <a:rPr lang="en-GB" dirty="0" err="1" smtClean="0">
                <a:solidFill>
                  <a:prstClr val="white"/>
                </a:solidFill>
              </a:rPr>
              <a:t>i</a:t>
            </a:r>
            <a:r>
              <a:rPr lang="en-GB" dirty="0" smtClean="0">
                <a:solidFill>
                  <a:prstClr val="white"/>
                </a:solidFill>
              </a:rPr>
              <a:t> </a:t>
            </a:r>
            <a:r>
              <a:rPr lang="en-GB" dirty="0" err="1" smtClean="0">
                <a:solidFill>
                  <a:prstClr val="white"/>
                </a:solidFill>
              </a:rPr>
              <a:t>Hedmark</a:t>
            </a:r>
            <a:r>
              <a:rPr lang="en-GB" dirty="0" smtClean="0">
                <a:solidFill>
                  <a:prstClr val="white"/>
                </a:solidFill>
              </a:rPr>
              <a:t>/Oppland, </a:t>
            </a:r>
            <a:r>
              <a:rPr lang="en-GB" dirty="0" err="1" smtClean="0">
                <a:solidFill>
                  <a:prstClr val="white"/>
                </a:solidFill>
              </a:rPr>
              <a:t>Honne</a:t>
            </a:r>
            <a:r>
              <a:rPr lang="en-GB" dirty="0" smtClean="0">
                <a:solidFill>
                  <a:prstClr val="white"/>
                </a:solidFill>
              </a:rPr>
              <a:t> </a:t>
            </a:r>
            <a:r>
              <a:rPr lang="en-GB" dirty="0" err="1" smtClean="0">
                <a:solidFill>
                  <a:prstClr val="white"/>
                </a:solidFill>
              </a:rPr>
              <a:t>Kurs</a:t>
            </a:r>
            <a:r>
              <a:rPr lang="en-GB" dirty="0" smtClean="0">
                <a:solidFill>
                  <a:prstClr val="white"/>
                </a:solidFill>
              </a:rPr>
              <a:t>- </a:t>
            </a:r>
            <a:r>
              <a:rPr lang="en-GB" dirty="0" err="1" smtClean="0">
                <a:solidFill>
                  <a:prstClr val="white"/>
                </a:solidFill>
              </a:rPr>
              <a:t>og</a:t>
            </a:r>
            <a:r>
              <a:rPr lang="en-GB" dirty="0" smtClean="0">
                <a:solidFill>
                  <a:prstClr val="white"/>
                </a:solidFill>
              </a:rPr>
              <a:t> </a:t>
            </a:r>
            <a:r>
              <a:rPr lang="en-GB" dirty="0" err="1" smtClean="0">
                <a:solidFill>
                  <a:prstClr val="white"/>
                </a:solidFill>
              </a:rPr>
              <a:t>Konferansesenter</a:t>
            </a:r>
            <a:r>
              <a:rPr lang="en-GB" dirty="0" smtClean="0">
                <a:solidFill>
                  <a:prstClr val="white"/>
                </a:solidFill>
              </a:rPr>
              <a:t>, 21. </a:t>
            </a:r>
            <a:r>
              <a:rPr lang="en-GB" dirty="0" err="1" smtClean="0">
                <a:solidFill>
                  <a:prstClr val="white"/>
                </a:solidFill>
              </a:rPr>
              <a:t>januar</a:t>
            </a:r>
            <a:r>
              <a:rPr lang="en-GB" dirty="0" smtClean="0">
                <a:solidFill>
                  <a:prstClr val="white"/>
                </a:solidFill>
              </a:rPr>
              <a:t> 2016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9794"/>
            <a:ext cx="2148002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il høyre 6"/>
          <p:cNvSpPr/>
          <p:nvPr/>
        </p:nvSpPr>
        <p:spPr>
          <a:xfrm>
            <a:off x="3491880" y="144177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652"/>
            <a:ext cx="4763684" cy="34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ssholder for bilde 4"/>
          <p:cNvSpPr>
            <a:spLocks noGrp="1"/>
          </p:cNvSpPr>
          <p:nvPr>
            <p:ph type="pic" idx="10"/>
          </p:nvPr>
        </p:nvSpPr>
        <p:spPr>
          <a:xfrm>
            <a:off x="107504" y="1979"/>
            <a:ext cx="9036496" cy="553547"/>
          </a:xfrm>
        </p:spPr>
      </p:sp>
    </p:spTree>
    <p:extLst>
      <p:ext uri="{BB962C8B-B14F-4D97-AF65-F5344CB8AC3E}">
        <p14:creationId xmlns:p14="http://schemas.microsoft.com/office/powerpoint/2010/main" val="3649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-22239"/>
            <a:ext cx="8208000" cy="1140954"/>
          </a:xfrm>
        </p:spPr>
        <p:txBody>
          <a:bodyPr/>
          <a:lstStyle/>
          <a:p>
            <a:r>
              <a:rPr lang="nb-NO" b="1" dirty="0" smtClean="0"/>
              <a:t>Spisset implementering – 6 utvalgte konkrete anbefalinger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Prosedyre-anbefalinger – viktige variabler i Årskontrollen</a:t>
            </a:r>
          </a:p>
          <a:p>
            <a:r>
              <a:rPr lang="nb-NO" dirty="0" smtClean="0"/>
              <a:t>ROSA-undersøkelsene og data fra NDV (</a:t>
            </a:r>
            <a:r>
              <a:rPr lang="nb-NO" dirty="0" err="1" smtClean="0"/>
              <a:t>Noklus</a:t>
            </a:r>
            <a:r>
              <a:rPr lang="nb-NO" dirty="0" smtClean="0"/>
              <a:t>) viser varierende grad av gjennomføring blant fastlegene</a:t>
            </a:r>
          </a:p>
          <a:p>
            <a:r>
              <a:rPr lang="nb-NO" dirty="0" smtClean="0"/>
              <a:t>Konkrete anbefalinger som ved økt gjennomføring vil kunne gi målbare resultater (kvalitetsforbedring)</a:t>
            </a:r>
          </a:p>
          <a:p>
            <a:r>
              <a:rPr lang="nb-NO" dirty="0" smtClean="0"/>
              <a:t>Noen av dem lar seg trekke ut til </a:t>
            </a:r>
            <a:r>
              <a:rPr lang="nb-NO" i="1" dirty="0" smtClean="0"/>
              <a:t>kampanje-formål</a:t>
            </a:r>
            <a:r>
              <a:rPr lang="nb-NO" dirty="0" smtClean="0"/>
              <a:t> – vi har valgt ut: </a:t>
            </a:r>
            <a:r>
              <a:rPr lang="nb-NO" b="1" i="1" dirty="0" smtClean="0"/>
              <a:t>Monofilament-test</a:t>
            </a:r>
            <a:r>
              <a:rPr lang="nb-NO" dirty="0" smtClean="0"/>
              <a:t> </a:t>
            </a:r>
            <a:r>
              <a:rPr lang="nb-NO" sz="1800" dirty="0" smtClean="0"/>
              <a:t>(økt </a:t>
            </a:r>
            <a:r>
              <a:rPr lang="nb-NO" sz="1800" dirty="0" err="1" smtClean="0"/>
              <a:t>u.sø</a:t>
            </a:r>
            <a:r>
              <a:rPr lang="nb-NO" sz="1800" dirty="0" smtClean="0"/>
              <a:t> av føtter som bi-effekt)</a:t>
            </a:r>
            <a:br>
              <a:rPr lang="nb-NO" sz="1800" dirty="0" smtClean="0"/>
            </a:br>
            <a:r>
              <a:rPr lang="nb-NO" sz="1800" dirty="0" smtClean="0"/>
              <a:t>- utdeling av Monofilament-test til fastlegene som ledd i kampanjen </a:t>
            </a:r>
            <a:endParaRPr lang="nb-NO" sz="1800" dirty="0"/>
          </a:p>
        </p:txBody>
      </p:sp>
      <p:sp>
        <p:nvSpPr>
          <p:cNvPr id="6" name="Plassholder for bunntekst 4"/>
          <p:cNvSpPr txBox="1">
            <a:spLocks/>
          </p:cNvSpPr>
          <p:nvPr/>
        </p:nvSpPr>
        <p:spPr>
          <a:xfrm>
            <a:off x="4572000" y="4803997"/>
            <a:ext cx="4320480" cy="297017"/>
          </a:xfrm>
          <a:prstGeom prst="rect">
            <a:avLst/>
          </a:prstGeom>
        </p:spPr>
        <p:txBody>
          <a:bodyPr anchor="ctr" anchorCtr="0"/>
          <a:lstStyle>
            <a:defPPr>
              <a:defRPr lang="nb-NO"/>
            </a:defPPr>
            <a:lvl1pPr marL="0" algn="l" defTabSz="914400" rtl="0" eaLnBrk="1" latinLnBrk="0" hangingPunct="1">
              <a:defRPr sz="1000" b="1" kern="1200">
                <a:solidFill>
                  <a:srgbClr val="039B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Nasjonal klinisk retningslinje for diabetes- Fylkesforum Hedmark/Oppland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05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Fokusområder i 2016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nb-NO" b="1" dirty="0" smtClean="0"/>
              <a:t>Bruk og innrapportering til Norsk Diabetesregister for Voksne</a:t>
            </a:r>
          </a:p>
          <a:p>
            <a:pPr>
              <a:lnSpc>
                <a:spcPct val="110000"/>
              </a:lnSpc>
            </a:pPr>
            <a:r>
              <a:rPr lang="nb-NO" b="1" dirty="0" smtClean="0"/>
              <a:t>Monofilament-testing</a:t>
            </a:r>
          </a:p>
          <a:p>
            <a:pPr>
              <a:lnSpc>
                <a:spcPct val="110000"/>
              </a:lnSpc>
            </a:pPr>
            <a:r>
              <a:rPr lang="nb-NO" b="1" dirty="0" smtClean="0"/>
              <a:t>Måling (og oppfølging) av U-AKR/</a:t>
            </a:r>
            <a:r>
              <a:rPr lang="nb-NO" b="1" smtClean="0"/>
              <a:t>eGFR </a:t>
            </a:r>
            <a:endParaRPr lang="nb-NO" b="1" dirty="0" smtClean="0"/>
          </a:p>
          <a:p>
            <a:pPr>
              <a:lnSpc>
                <a:spcPct val="110000"/>
              </a:lnSpc>
            </a:pPr>
            <a:r>
              <a:rPr lang="nb-NO" b="1" dirty="0" smtClean="0"/>
              <a:t>Systematisering av </a:t>
            </a:r>
            <a:r>
              <a:rPr lang="nb-NO" b="1" dirty="0" err="1" smtClean="0"/>
              <a:t>øyebunnsundersøkelse</a:t>
            </a:r>
            <a:r>
              <a:rPr lang="nb-NO" b="1" dirty="0" smtClean="0"/>
              <a:t> (retinascreening)</a:t>
            </a:r>
          </a:p>
          <a:p>
            <a:pPr>
              <a:lnSpc>
                <a:spcPct val="110000"/>
              </a:lnSpc>
            </a:pPr>
            <a:r>
              <a:rPr lang="nb-NO" b="1" dirty="0" smtClean="0"/>
              <a:t>Mestrings-kartlegging og Kommunikasjon – bruk av «Nyttige spørsmål»</a:t>
            </a:r>
          </a:p>
          <a:p>
            <a:pPr>
              <a:lnSpc>
                <a:spcPct val="110000"/>
              </a:lnSpc>
            </a:pPr>
            <a:r>
              <a:rPr lang="nb-NO" b="1" dirty="0" smtClean="0"/>
              <a:t>Røykeslutt</a:t>
            </a:r>
            <a:r>
              <a:rPr lang="nb-NO" dirty="0" smtClean="0"/>
              <a:t> (strukturert, fokusert tilnærming og tilbudt behandling)</a:t>
            </a:r>
          </a:p>
          <a:p>
            <a:pPr>
              <a:lnSpc>
                <a:spcPct val="110000"/>
              </a:lnSpc>
            </a:pPr>
            <a:r>
              <a:rPr lang="nb-NO" b="1" dirty="0" smtClean="0"/>
              <a:t>Oppfølging av overvektige med intensivt livsstilsprogram</a:t>
            </a:r>
            <a:r>
              <a:rPr lang="nb-NO" sz="1800" b="1" dirty="0" smtClean="0"/>
              <a:t/>
            </a:r>
            <a:br>
              <a:rPr lang="nb-NO" sz="1800" b="1" dirty="0" smtClean="0"/>
            </a:br>
            <a:r>
              <a:rPr lang="nb-NO" dirty="0" smtClean="0"/>
              <a:t>(henvisning til LMS/FLS, motivasjonsgrupper eller oppfølging i egen praksis)</a:t>
            </a:r>
            <a:endParaRPr lang="nb-NO" b="1" dirty="0"/>
          </a:p>
        </p:txBody>
      </p:sp>
      <p:sp>
        <p:nvSpPr>
          <p:cNvPr id="6" name="Plassholder for bunntekst 4"/>
          <p:cNvSpPr txBox="1">
            <a:spLocks/>
          </p:cNvSpPr>
          <p:nvPr/>
        </p:nvSpPr>
        <p:spPr>
          <a:xfrm>
            <a:off x="4572000" y="4803997"/>
            <a:ext cx="4320480" cy="297017"/>
          </a:xfrm>
          <a:prstGeom prst="rect">
            <a:avLst/>
          </a:prstGeom>
        </p:spPr>
        <p:txBody>
          <a:bodyPr anchor="ctr" anchorCtr="0"/>
          <a:lstStyle>
            <a:defPPr>
              <a:defRPr lang="nb-NO"/>
            </a:defPPr>
            <a:lvl1pPr marL="0" algn="l" defTabSz="914400" rtl="0" eaLnBrk="1" latinLnBrk="0" hangingPunct="1">
              <a:defRPr sz="1000" b="1" kern="1200">
                <a:solidFill>
                  <a:srgbClr val="039B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Nasjonal klinisk retningslinje for diabetes- Fylkesforum Hedmark/Oppland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9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Modell for </a:t>
            </a:r>
            <a:r>
              <a:rPr lang="nb-NO" b="1" dirty="0" err="1" smtClean="0"/>
              <a:t>adferdsendring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Å gi en anbefaling er ikke det samme som å endre praksis</a:t>
            </a:r>
          </a:p>
          <a:p>
            <a:r>
              <a:rPr lang="nb-NO" dirty="0" smtClean="0"/>
              <a:t>4 faser for endring </a:t>
            </a:r>
            <a:r>
              <a:rPr lang="nb-NO" dirty="0"/>
              <a:t>av </a:t>
            </a:r>
            <a:r>
              <a:rPr lang="nb-NO" dirty="0" smtClean="0"/>
              <a:t>praksis:</a:t>
            </a:r>
            <a:br>
              <a:rPr lang="nb-NO" dirty="0" smtClean="0"/>
            </a:br>
            <a:r>
              <a:rPr lang="nb-NO" dirty="0" smtClean="0"/>
              <a:t>	</a:t>
            </a:r>
            <a:r>
              <a:rPr lang="nb-NO" b="1" dirty="0" err="1" smtClean="0">
                <a:solidFill>
                  <a:srgbClr val="FF0000"/>
                </a:solidFill>
              </a:rPr>
              <a:t>Awareness</a:t>
            </a:r>
            <a:r>
              <a:rPr lang="nb-NO" b="1" dirty="0" smtClean="0">
                <a:solidFill>
                  <a:srgbClr val="FF0000"/>
                </a:solidFill>
              </a:rPr>
              <a:t> – Agreement – </a:t>
            </a:r>
            <a:r>
              <a:rPr lang="nb-NO" b="1" dirty="0" err="1" smtClean="0">
                <a:solidFill>
                  <a:srgbClr val="FF0000"/>
                </a:solidFill>
              </a:rPr>
              <a:t>Adoption</a:t>
            </a:r>
            <a:r>
              <a:rPr lang="nb-NO" b="1" dirty="0" smtClean="0">
                <a:solidFill>
                  <a:srgbClr val="FF0000"/>
                </a:solidFill>
              </a:rPr>
              <a:t> – </a:t>
            </a:r>
            <a:r>
              <a:rPr lang="nb-NO" b="1" dirty="0" err="1" smtClean="0">
                <a:solidFill>
                  <a:srgbClr val="FF0000"/>
                </a:solidFill>
              </a:rPr>
              <a:t>Adherence</a:t>
            </a:r>
            <a:endParaRPr lang="nb-NO" b="1" dirty="0" smtClean="0">
              <a:solidFill>
                <a:srgbClr val="FF0000"/>
              </a:solidFill>
            </a:endParaRPr>
          </a:p>
          <a:p>
            <a:r>
              <a:rPr lang="nb-NO" dirty="0" smtClean="0"/>
              <a:t>Barrierer knyttet til andre og tredje fase er undervurdert 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Bevisstgjøring av barrierer for å komme til neste «fase»  vil være grunnlaget for workshoper på de ulike Fylkesfora i 2016</a:t>
            </a:r>
            <a:r>
              <a:rPr lang="nb-NO" sz="1800" dirty="0" smtClean="0"/>
              <a:t/>
            </a:r>
            <a:br>
              <a:rPr lang="nb-NO" sz="1800" dirty="0" smtClean="0"/>
            </a:br>
            <a:endParaRPr lang="nb-NO" sz="1800" dirty="0" smtClean="0"/>
          </a:p>
          <a:p>
            <a:endParaRPr lang="nb-NO" dirty="0"/>
          </a:p>
        </p:txBody>
      </p:sp>
      <p:sp>
        <p:nvSpPr>
          <p:cNvPr id="6" name="Plassholder for bunntekst 4"/>
          <p:cNvSpPr txBox="1">
            <a:spLocks/>
          </p:cNvSpPr>
          <p:nvPr/>
        </p:nvSpPr>
        <p:spPr>
          <a:xfrm>
            <a:off x="4572000" y="4803997"/>
            <a:ext cx="4320480" cy="297017"/>
          </a:xfrm>
          <a:prstGeom prst="rect">
            <a:avLst/>
          </a:prstGeom>
        </p:spPr>
        <p:txBody>
          <a:bodyPr anchor="ctr" anchorCtr="0"/>
          <a:lstStyle>
            <a:defPPr>
              <a:defRPr lang="nb-NO"/>
            </a:defPPr>
            <a:lvl1pPr marL="0" algn="l" defTabSz="914400" rtl="0" eaLnBrk="1" latinLnBrk="0" hangingPunct="1">
              <a:defRPr sz="1000" b="1" kern="1200">
                <a:solidFill>
                  <a:srgbClr val="039B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Nasjonal klinisk retningslinje for diabetes- Fylkesforum Hedmark/Oppland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44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257762"/>
            <a:ext cx="8208000" cy="1017844"/>
          </a:xfrm>
        </p:spPr>
        <p:txBody>
          <a:bodyPr/>
          <a:lstStyle/>
          <a:p>
            <a:r>
              <a:rPr lang="nb-NO" sz="2000" b="1" dirty="0"/>
              <a:t>Eksempel:  </a:t>
            </a:r>
            <a:r>
              <a:rPr lang="nb-NO" sz="2000" b="1" dirty="0" smtClean="0"/>
              <a:t>«Årlig </a:t>
            </a:r>
            <a:r>
              <a:rPr lang="nb-NO" sz="2000" b="1" dirty="0"/>
              <a:t>undersøkelse med monofilament og palpering av fotpulser for å identifisere personer med moderat eller økt risiko for utvikling av fotsår»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8000" y="1059582"/>
            <a:ext cx="8208000" cy="3609291"/>
          </a:xfrm>
        </p:spPr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898669"/>
              </p:ext>
            </p:extLst>
          </p:nvPr>
        </p:nvGraphicFramePr>
        <p:xfrm>
          <a:off x="468626" y="1228629"/>
          <a:ext cx="8207374" cy="3715512"/>
        </p:xfrm>
        <a:graphic>
          <a:graphicData uri="http://schemas.openxmlformats.org/drawingml/2006/table">
            <a:tbl>
              <a:tblPr firstRow="1" firstCol="1" bandRow="1"/>
              <a:tblGrid>
                <a:gridCol w="1541228"/>
                <a:gridCol w="932123"/>
                <a:gridCol w="2410037"/>
                <a:gridCol w="1661993"/>
                <a:gridCol w="1661993"/>
              </a:tblGrid>
              <a:tr h="9307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4" marR="63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Awareness</a:t>
                      </a:r>
                      <a:endParaRPr lang="nb-NO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nb-NO" sz="1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nb-NO" sz="1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Kjennskap </a:t>
                      </a: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til anbefalingen</a:t>
                      </a:r>
                      <a:b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4" marR="63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Agreement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Være </a:t>
                      </a: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enig med anbefalingen</a:t>
                      </a:r>
                      <a:b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4" marR="63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Adoption</a:t>
                      </a:r>
                      <a:endParaRPr lang="nb-NO" sz="14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Bestemme </a:t>
                      </a: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seg for at </a:t>
                      </a:r>
                      <a:r>
                        <a:rPr lang="nb-NO" sz="1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å </a:t>
                      </a: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gjennomføre </a:t>
                      </a:r>
                      <a:r>
                        <a:rPr lang="nb-NO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anbefalingen i </a:t>
                      </a: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egen </a:t>
                      </a:r>
                      <a:r>
                        <a:rPr lang="nb-NO" sz="1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praksis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4" marR="63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Adherence</a:t>
                      </a:r>
                      <a:endParaRPr lang="nb-NO" sz="14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9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Gjennomfører </a:t>
                      </a: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anbefalingen konsekvent på alle den gjelder for</a:t>
                      </a:r>
                      <a:b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4" marR="63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899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Kommentar til hvilken fase du anser deg selv å være </a:t>
                      </a:r>
                      <a:r>
                        <a:rPr lang="nb-NO" sz="1400" b="1" dirty="0" smtClean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nb-NO" sz="14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4" marR="63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u="none" strike="noStrike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nb-NO" sz="1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4" marR="63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i="1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nb-NO" sz="1400" i="1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Jeg er enig i at anbefalingen er nyttig, men gjennomfører den ikke hos alle pasienter, -kanskje hos halvparten»</a:t>
                      </a:r>
                      <a:endParaRPr lang="nb-NO" sz="14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4" marR="63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u="none" strike="noStrike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nb-NO" sz="1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4" marR="63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u="none" strike="noStrike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nb-NO" sz="1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4" marR="63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390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Hvilke faktorer skal til for at du flytter til neste fase?</a:t>
                      </a:r>
                      <a:endParaRPr lang="nb-NO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nb-NO" sz="1000" b="1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000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informasjon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b-NO" sz="1000" dirty="0" smtClean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opplæring</a:t>
                      </a:r>
                      <a:r>
                        <a:rPr lang="nb-NO" sz="1000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nb-NO" sz="1000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nb-NO" sz="1000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b-NO" sz="1000" dirty="0" smtClean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kampanjer </a:t>
                      </a:r>
                      <a:r>
                        <a:rPr lang="nb-NO" sz="1000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nb-NO" sz="1000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nb-NO" sz="1000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 takstendring (incentiver)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 hjelpemidler/utstyr</a:t>
                      </a:r>
                    </a:p>
                    <a:p>
                      <a:pPr marL="6858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nb-NO" sz="1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4" marR="63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u="none" strike="noStrike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nb-NO" sz="1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4" marR="63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i="1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«Siden jeg gjør monofilamenttesten så sjelden, føler jeg meg usikker på hvor mye jeg kan stole på resultatet og den kliniske nytten. </a:t>
                      </a:r>
                      <a:br>
                        <a:rPr lang="nb-NO" sz="1100" i="1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nb-NO" sz="1100" i="1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Trenger mer kunnskap og bekreftelse på at monofilamentet jeg bruker og måten jeg gjennomfører testen på, er bra nok»</a:t>
                      </a:r>
                      <a:r>
                        <a:rPr lang="nb-NO" sz="1000" i="1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nb-NO" sz="1000" i="1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endParaRPr lang="nb-NO" sz="1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4" marR="63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u="none" strike="noStrike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nb-NO" sz="1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4" marR="63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u="none" strike="noStrike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nb-NO" sz="1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4" marR="63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Plassholder for bunntekst 4"/>
          <p:cNvSpPr txBox="1">
            <a:spLocks/>
          </p:cNvSpPr>
          <p:nvPr/>
        </p:nvSpPr>
        <p:spPr>
          <a:xfrm>
            <a:off x="4572000" y="4803997"/>
            <a:ext cx="4320480" cy="297017"/>
          </a:xfrm>
          <a:prstGeom prst="rect">
            <a:avLst/>
          </a:prstGeom>
        </p:spPr>
        <p:txBody>
          <a:bodyPr anchor="ctr" anchorCtr="0"/>
          <a:lstStyle>
            <a:defPPr>
              <a:defRPr lang="nb-NO"/>
            </a:defPPr>
            <a:lvl1pPr marL="0" algn="l" defTabSz="914400" rtl="0" eaLnBrk="1" latinLnBrk="0" hangingPunct="1">
              <a:defRPr sz="1000" b="1" kern="1200">
                <a:solidFill>
                  <a:srgbClr val="039B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Nasjonal klinisk retningslinje for diabetes- Fylkesforum Hedmark/Oppland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22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500981"/>
            <a:ext cx="8208000" cy="617734"/>
          </a:xfrm>
        </p:spPr>
        <p:txBody>
          <a:bodyPr/>
          <a:lstStyle/>
          <a:p>
            <a:r>
              <a:rPr lang="nb-NO" b="1" dirty="0" smtClean="0"/>
              <a:t>Hva så?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8000" y="1274400"/>
            <a:ext cx="8208000" cy="350257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dirty="0" smtClean="0"/>
              <a:t>Skjemaene samles inn etter workshopen</a:t>
            </a:r>
          </a:p>
          <a:p>
            <a:pPr>
              <a:lnSpc>
                <a:spcPct val="110000"/>
              </a:lnSpc>
            </a:pPr>
            <a:r>
              <a:rPr lang="nb-NO" dirty="0" smtClean="0"/>
              <a:t>Gir oss viktig innspill på hva vi skal fokusere implementeringen på</a:t>
            </a:r>
          </a:p>
          <a:p>
            <a:pPr>
              <a:lnSpc>
                <a:spcPct val="110000"/>
              </a:lnSpc>
            </a:pPr>
            <a:r>
              <a:rPr lang="nb-NO" dirty="0" smtClean="0"/>
              <a:t>Økt bevissthet om egne barrierer?</a:t>
            </a:r>
          </a:p>
          <a:p>
            <a:pPr>
              <a:lnSpc>
                <a:spcPct val="110000"/>
              </a:lnSpc>
            </a:pPr>
            <a:r>
              <a:rPr lang="nb-NO" dirty="0" smtClean="0"/>
              <a:t>Økt forståelse for fasene pasientene må igjennom for å </a:t>
            </a:r>
            <a:r>
              <a:rPr lang="nb-NO" smtClean="0"/>
              <a:t>endre levevaner</a:t>
            </a:r>
            <a:endParaRPr lang="nb-NO" dirty="0" smtClean="0"/>
          </a:p>
          <a:p>
            <a:pPr>
              <a:lnSpc>
                <a:spcPct val="110000"/>
              </a:lnSpc>
            </a:pPr>
            <a:endParaRPr lang="nb-NO" dirty="0"/>
          </a:p>
        </p:txBody>
      </p:sp>
      <p:sp>
        <p:nvSpPr>
          <p:cNvPr id="6" name="Plassholder for bunntekst 4"/>
          <p:cNvSpPr txBox="1">
            <a:spLocks/>
          </p:cNvSpPr>
          <p:nvPr/>
        </p:nvSpPr>
        <p:spPr>
          <a:xfrm>
            <a:off x="4572000" y="4803997"/>
            <a:ext cx="4320480" cy="297017"/>
          </a:xfrm>
          <a:prstGeom prst="rect">
            <a:avLst/>
          </a:prstGeom>
        </p:spPr>
        <p:txBody>
          <a:bodyPr anchor="ctr" anchorCtr="0"/>
          <a:lstStyle>
            <a:defPPr>
              <a:defRPr lang="nb-NO"/>
            </a:defPPr>
            <a:lvl1pPr marL="0" algn="l" defTabSz="914400" rtl="0" eaLnBrk="1" latinLnBrk="0" hangingPunct="1">
              <a:defRPr sz="1000" b="1" kern="1200">
                <a:solidFill>
                  <a:srgbClr val="039B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Nasjonal klinisk retningslinje for diabetes- Fylkesforum Hedmark/Oppland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10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162427"/>
            <a:ext cx="8208000" cy="956288"/>
          </a:xfrm>
        </p:spPr>
        <p:txBody>
          <a:bodyPr/>
          <a:lstStyle/>
          <a:p>
            <a:r>
              <a:rPr lang="nb-NO" sz="2800" dirty="0"/>
              <a:t>D</a:t>
            </a:r>
            <a:r>
              <a:rPr lang="nb-NO" sz="2800" dirty="0" smtClean="0"/>
              <a:t>et handler om bevisstgjøring – men ikke bare hos helsepersonell….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 descr="\\shdir.no\root\Intern\Users\Users1\inmey\My Documents\My Pictures\Diabetescartoon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18715"/>
            <a:ext cx="3060000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bunntekst 4"/>
          <p:cNvSpPr txBox="1">
            <a:spLocks/>
          </p:cNvSpPr>
          <p:nvPr/>
        </p:nvSpPr>
        <p:spPr>
          <a:xfrm>
            <a:off x="4572000" y="4803997"/>
            <a:ext cx="4320480" cy="297017"/>
          </a:xfrm>
          <a:prstGeom prst="rect">
            <a:avLst/>
          </a:prstGeom>
        </p:spPr>
        <p:txBody>
          <a:bodyPr anchor="ctr" anchorCtr="0"/>
          <a:lstStyle>
            <a:defPPr>
              <a:defRPr lang="nb-NO"/>
            </a:defPPr>
            <a:lvl1pPr marL="0" algn="l" defTabSz="914400" rtl="0" eaLnBrk="1" latinLnBrk="0" hangingPunct="1">
              <a:defRPr sz="1000" b="1" kern="1200">
                <a:solidFill>
                  <a:srgbClr val="039B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Nasjonal klinisk retningslinje for diabetes- Fylkesforum Hedmark/Oppland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35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Bakgrunn</a:t>
            </a:r>
            <a:r>
              <a:rPr lang="en-US" dirty="0" smtClean="0"/>
              <a:t> for </a:t>
            </a:r>
            <a:r>
              <a:rPr lang="en-US" dirty="0" err="1" smtClean="0"/>
              <a:t>revisjon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nasjonal</a:t>
            </a:r>
            <a:r>
              <a:rPr lang="en-US" dirty="0" smtClean="0"/>
              <a:t> </a:t>
            </a:r>
            <a:r>
              <a:rPr lang="en-US" dirty="0" err="1" smtClean="0"/>
              <a:t>faglig</a:t>
            </a:r>
            <a:r>
              <a:rPr lang="en-US" dirty="0" smtClean="0"/>
              <a:t> </a:t>
            </a:r>
            <a:r>
              <a:rPr lang="en-US" dirty="0" err="1" smtClean="0"/>
              <a:t>retningslinje</a:t>
            </a:r>
            <a:r>
              <a:rPr lang="en-US" dirty="0" smtClean="0"/>
              <a:t> for diabetes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status for </a:t>
            </a:r>
            <a:r>
              <a:rPr lang="en-US" dirty="0" err="1" smtClean="0"/>
              <a:t>revisjonen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Hva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nytt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err="1" smtClean="0"/>
              <a:t>Implementering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Modell for </a:t>
            </a:r>
            <a:r>
              <a:rPr lang="en-US" smtClean="0"/>
              <a:t>adferdsendring</a:t>
            </a:r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572000" y="4803997"/>
            <a:ext cx="4320480" cy="297017"/>
          </a:xfrm>
        </p:spPr>
        <p:txBody>
          <a:bodyPr/>
          <a:lstStyle/>
          <a:p>
            <a:r>
              <a:rPr lang="nb-NO" dirty="0" smtClean="0"/>
              <a:t>Nasjonal klinisk retningslinje for diabetes- Fylkesforum Hedmark/Oppland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91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Bakgrunn for revisjonen </a:t>
            </a:r>
            <a:endParaRPr lang="nb-NO" b="1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Faglig oppdatering </a:t>
            </a:r>
            <a:r>
              <a:rPr lang="nb-NO" dirty="0" smtClean="0"/>
              <a:t>nødvendig; gjeldende retningslinje avsluttet </a:t>
            </a:r>
            <a:r>
              <a:rPr lang="nb-NO" sz="2400" dirty="0" smtClean="0"/>
              <a:t>litteratursøket i 2008</a:t>
            </a:r>
          </a:p>
          <a:p>
            <a:r>
              <a:rPr lang="nb-NO" sz="2400" dirty="0" smtClean="0"/>
              <a:t>Større fokus på psykisk helse, innvandrerperspektivet, organisering av tjenesten og henvisningsrutiner</a:t>
            </a:r>
          </a:p>
          <a:p>
            <a:r>
              <a:rPr lang="nb-NO" dirty="0" smtClean="0"/>
              <a:t>Elektronisk publisering – fra PDF til digital versjon</a:t>
            </a:r>
          </a:p>
          <a:p>
            <a:r>
              <a:rPr lang="nb-NO" dirty="0" smtClean="0"/>
              <a:t>Ny metodikk for kunnskapsbasert praksis (GRADE) med større vekt på transparente prosesser og pasientenes preferanser</a:t>
            </a:r>
          </a:p>
          <a:p>
            <a:r>
              <a:rPr lang="nb-NO" dirty="0" smtClean="0"/>
              <a:t>En mulighet for å </a:t>
            </a:r>
            <a:r>
              <a:rPr lang="nb-NO" smtClean="0"/>
              <a:t>møte ledende </a:t>
            </a:r>
            <a:r>
              <a:rPr lang="nb-NO" dirty="0" smtClean="0"/>
              <a:t>klinikere og påvirke kvaliteten på diabetesomsorgen gjennom implementering</a:t>
            </a:r>
            <a:endParaRPr lang="nb-NO" dirty="0"/>
          </a:p>
        </p:txBody>
      </p:sp>
      <p:sp>
        <p:nvSpPr>
          <p:cNvPr id="7" name="Plassholder for bunntekst 4"/>
          <p:cNvSpPr txBox="1">
            <a:spLocks/>
          </p:cNvSpPr>
          <p:nvPr/>
        </p:nvSpPr>
        <p:spPr>
          <a:xfrm>
            <a:off x="4572000" y="4803997"/>
            <a:ext cx="4320480" cy="297017"/>
          </a:xfrm>
          <a:prstGeom prst="rect">
            <a:avLst/>
          </a:prstGeom>
        </p:spPr>
        <p:txBody>
          <a:bodyPr anchor="ctr" anchorCtr="0"/>
          <a:lstStyle>
            <a:defPPr>
              <a:defRPr lang="nb-NO"/>
            </a:defPPr>
            <a:lvl1pPr marL="0" algn="l" defTabSz="914400" rtl="0" eaLnBrk="1" latinLnBrk="0" hangingPunct="1">
              <a:defRPr sz="1000" b="1" kern="1200">
                <a:solidFill>
                  <a:srgbClr val="039B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Nasjonal klinisk retningslinje for diabetes- Fylkesforum Hedmark/Oppland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04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1473" y="-52335"/>
            <a:ext cx="8208000" cy="463846"/>
          </a:xfrm>
          <a:solidFill>
            <a:schemeClr val="bg1"/>
          </a:solidFill>
        </p:spPr>
        <p:txBody>
          <a:bodyPr/>
          <a:lstStyle/>
          <a:p>
            <a:r>
              <a:rPr lang="nb-NO" sz="2400" dirty="0" smtClean="0"/>
              <a:t>10 arbeidsgrupper – 11 kapitler + 1 – ca. 70 </a:t>
            </a:r>
            <a:r>
              <a:rPr lang="nb-NO" sz="2400" dirty="0" err="1" smtClean="0"/>
              <a:t>arb.gr.medlemmer</a:t>
            </a:r>
            <a:r>
              <a:rPr lang="nb-NO" sz="2400" dirty="0" smtClean="0">
                <a:solidFill>
                  <a:srgbClr val="FF0000"/>
                </a:solidFill>
              </a:rPr>
              <a:t> </a:t>
            </a:r>
            <a:endParaRPr lang="nb-NO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797925"/>
              </p:ext>
            </p:extLst>
          </p:nvPr>
        </p:nvGraphicFramePr>
        <p:xfrm>
          <a:off x="251521" y="346135"/>
          <a:ext cx="8496944" cy="488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90"/>
                <a:gridCol w="2304254"/>
              </a:tblGrid>
              <a:tr h="268874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Tema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Gruppeleder</a:t>
                      </a:r>
                      <a:endParaRPr lang="nb-NO" sz="1200" dirty="0"/>
                    </a:p>
                  </a:txBody>
                  <a:tcPr/>
                </a:tc>
              </a:tr>
              <a:tr h="328624">
                <a:tc>
                  <a:txBody>
                    <a:bodyPr/>
                    <a:lstStyle/>
                    <a:p>
                      <a:r>
                        <a:rPr lang="nb-NO" sz="1600" b="1" dirty="0" smtClean="0"/>
                        <a:t>Oppfølging, utredning og  organisering av diabetesomsorgen</a:t>
                      </a:r>
                      <a:endParaRPr lang="nb-N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Helsedirektoratet</a:t>
                      </a:r>
                      <a:endParaRPr lang="nb-NO" sz="1400" dirty="0"/>
                    </a:p>
                  </a:txBody>
                  <a:tcPr/>
                </a:tc>
              </a:tr>
              <a:tr h="328624">
                <a:tc>
                  <a:txBody>
                    <a:bodyPr/>
                    <a:lstStyle/>
                    <a:p>
                      <a:r>
                        <a:rPr lang="nb-NO" sz="1600" b="1" dirty="0" smtClean="0"/>
                        <a:t>Kommunikasjon, mestring og motivasjon ved diabetes</a:t>
                      </a:r>
                      <a:endParaRPr lang="nb-NO" sz="16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Ane Wilhelmsen-Langeland</a:t>
                      </a:r>
                      <a:endParaRPr lang="nb-NO" sz="1400" dirty="0"/>
                    </a:p>
                  </a:txBody>
                  <a:tcPr/>
                </a:tc>
              </a:tr>
              <a:tr h="328624">
                <a:tc>
                  <a:txBody>
                    <a:bodyPr/>
                    <a:lstStyle/>
                    <a:p>
                      <a:r>
                        <a:rPr lang="nb-NO" sz="1600" b="1" dirty="0" smtClean="0"/>
                        <a:t>Medikamentell</a:t>
                      </a:r>
                      <a:r>
                        <a:rPr lang="nb-NO" sz="1600" b="1" baseline="0" dirty="0" smtClean="0"/>
                        <a:t> blodsukkersenkende behandling av diabetes</a:t>
                      </a:r>
                      <a:endParaRPr lang="nb-NO" sz="16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Kåre I. Birkeland</a:t>
                      </a:r>
                      <a:endParaRPr lang="nb-NO" sz="1400" dirty="0"/>
                    </a:p>
                  </a:txBody>
                  <a:tcPr/>
                </a:tc>
              </a:tr>
              <a:tr h="328624">
                <a:tc>
                  <a:txBody>
                    <a:bodyPr/>
                    <a:lstStyle/>
                    <a:p>
                      <a:r>
                        <a:rPr lang="nb-NO" sz="1600" b="1" dirty="0" smtClean="0"/>
                        <a:t>Diagnostikk av diabetes og risikovurdering</a:t>
                      </a:r>
                      <a:endParaRPr lang="nb-NO" sz="16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Jens Petter Berg</a:t>
                      </a:r>
                      <a:endParaRPr lang="nb-NO" sz="1400" dirty="0"/>
                    </a:p>
                  </a:txBody>
                  <a:tcPr/>
                </a:tc>
              </a:tr>
              <a:tr h="328624">
                <a:tc>
                  <a:txBody>
                    <a:bodyPr/>
                    <a:lstStyle/>
                    <a:p>
                      <a:r>
                        <a:rPr lang="nb-NO" sz="1600" b="1" dirty="0" smtClean="0"/>
                        <a:t>Levevaner ved diabetes og behandling av overvekt og fedme</a:t>
                      </a:r>
                      <a:endParaRPr lang="nb-NO" sz="16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Anne-Marie Aas</a:t>
                      </a:r>
                      <a:endParaRPr lang="nb-NO" sz="1400" dirty="0"/>
                    </a:p>
                  </a:txBody>
                  <a:tcPr/>
                </a:tc>
              </a:tr>
              <a:tr h="328624">
                <a:tc>
                  <a:txBody>
                    <a:bodyPr/>
                    <a:lstStyle/>
                    <a:p>
                      <a:r>
                        <a:rPr lang="nb-NO" sz="1600" b="1" dirty="0" smtClean="0"/>
                        <a:t>Diabetisk fot og nevropati</a:t>
                      </a:r>
                      <a:endParaRPr lang="nb-NO" sz="16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Tore Julsrud Berg</a:t>
                      </a:r>
                      <a:endParaRPr lang="nb-NO" sz="1400" dirty="0"/>
                    </a:p>
                  </a:txBody>
                  <a:tcPr/>
                </a:tc>
              </a:tr>
              <a:tr h="567623">
                <a:tc>
                  <a:txBody>
                    <a:bodyPr/>
                    <a:lstStyle/>
                    <a:p>
                      <a:r>
                        <a:rPr lang="nb-NO" sz="1600" b="1" dirty="0" smtClean="0"/>
                        <a:t>Medikamentell forebygging av makrovaskulære senkomplikasjoner ved diabetes </a:t>
                      </a:r>
                      <a:endParaRPr lang="nb-NO" sz="16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John G. Cooper</a:t>
                      </a:r>
                      <a:endParaRPr lang="nb-NO" sz="1400" dirty="0"/>
                    </a:p>
                  </a:txBody>
                  <a:tcPr/>
                </a:tc>
              </a:tr>
              <a:tr h="328624">
                <a:tc>
                  <a:txBody>
                    <a:bodyPr/>
                    <a:lstStyle/>
                    <a:p>
                      <a:r>
                        <a:rPr lang="nb-NO" sz="1600" b="1" dirty="0" smtClean="0"/>
                        <a:t>Retinopati og øyescreening ved diabetes </a:t>
                      </a:r>
                      <a:endParaRPr lang="nb-NO" sz="16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Tor Claudi</a:t>
                      </a:r>
                      <a:endParaRPr lang="nb-NO" sz="1400" dirty="0"/>
                    </a:p>
                  </a:txBody>
                  <a:tcPr/>
                </a:tc>
              </a:tr>
              <a:tr h="328624">
                <a:tc>
                  <a:txBody>
                    <a:bodyPr/>
                    <a:lstStyle/>
                    <a:p>
                      <a:r>
                        <a:rPr lang="nb-NO" sz="1600" b="1" dirty="0" smtClean="0"/>
                        <a:t>Diabetisk </a:t>
                      </a:r>
                      <a:r>
                        <a:rPr lang="nb-NO" sz="1600" b="1" dirty="0" err="1" smtClean="0"/>
                        <a:t>nefropati</a:t>
                      </a:r>
                      <a:r>
                        <a:rPr lang="nb-NO" sz="1600" b="1" dirty="0" smtClean="0"/>
                        <a:t> og nyreskade</a:t>
                      </a:r>
                      <a:endParaRPr lang="nb-NO" sz="16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Trond Geir Jenssen</a:t>
                      </a:r>
                      <a:endParaRPr lang="nb-NO" sz="1400" dirty="0"/>
                    </a:p>
                  </a:txBody>
                  <a:tcPr/>
                </a:tc>
              </a:tr>
              <a:tr h="328624">
                <a:tc>
                  <a:txBody>
                    <a:bodyPr/>
                    <a:lstStyle/>
                    <a:p>
                      <a:r>
                        <a:rPr lang="nb-NO" sz="1600" b="1" dirty="0" smtClean="0"/>
                        <a:t>Psykiske lidelser og diabetes</a:t>
                      </a:r>
                      <a:endParaRPr lang="nb-NO" sz="16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Line I. Berge</a:t>
                      </a:r>
                      <a:endParaRPr lang="nb-NO" sz="1400" dirty="0"/>
                    </a:p>
                  </a:txBody>
                  <a:tcPr/>
                </a:tc>
              </a:tr>
              <a:tr h="328624">
                <a:tc>
                  <a:txBody>
                    <a:bodyPr/>
                    <a:lstStyle/>
                    <a:p>
                      <a:r>
                        <a:rPr lang="nb-NO" sz="1600" b="1" dirty="0" smtClean="0"/>
                        <a:t>Svangerskap ved kjent diabetes</a:t>
                      </a:r>
                      <a:endParaRPr lang="nb-N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Kristian F. Hanssen</a:t>
                      </a:r>
                      <a:endParaRPr lang="nb-NO" sz="1400" dirty="0"/>
                    </a:p>
                  </a:txBody>
                  <a:tcPr/>
                </a:tc>
              </a:tr>
              <a:tr h="328624">
                <a:tc>
                  <a:txBody>
                    <a:bodyPr/>
                    <a:lstStyle/>
                    <a:p>
                      <a:r>
                        <a:rPr lang="nb-NO" sz="1600" b="1" dirty="0" smtClean="0"/>
                        <a:t>Svangerskapsdiabetes </a:t>
                      </a:r>
                      <a:r>
                        <a:rPr lang="nb-NO" sz="1600" b="0" dirty="0" smtClean="0"/>
                        <a:t>(egen retningslinje)</a:t>
                      </a:r>
                      <a:endParaRPr lang="nb-NO" sz="1600" b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Kristian F. Hanssen</a:t>
                      </a:r>
                      <a:endParaRPr lang="nb-NO" sz="1400" dirty="0"/>
                    </a:p>
                  </a:txBody>
                  <a:tcPr/>
                </a:tc>
              </a:tr>
              <a:tr h="346005">
                <a:tc>
                  <a:txBody>
                    <a:bodyPr/>
                    <a:lstStyle/>
                    <a:p>
                      <a:r>
                        <a:rPr lang="nb-NO" sz="1600" b="1" dirty="0" smtClean="0"/>
                        <a:t>Innvandrere og diabetes </a:t>
                      </a:r>
                      <a:r>
                        <a:rPr lang="nb-NO" sz="1600" b="0" dirty="0" smtClean="0"/>
                        <a:t>(tverrgående gruppe)</a:t>
                      </a:r>
                      <a:endParaRPr lang="nb-N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Victoria Telle Hjellset</a:t>
                      </a:r>
                      <a:endParaRPr lang="nb-NO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2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Veien</a:t>
            </a:r>
            <a:r>
              <a:rPr lang="en-US" b="1" dirty="0" smtClean="0"/>
              <a:t> </a:t>
            </a:r>
            <a:r>
              <a:rPr lang="en-US" b="1" dirty="0" err="1" smtClean="0"/>
              <a:t>frem</a:t>
            </a:r>
            <a:r>
              <a:rPr lang="en-US" b="1" dirty="0" smtClean="0"/>
              <a:t> til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anbefaling</a:t>
            </a:r>
            <a:endParaRPr lang="en-US" b="1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071567"/>
              </p:ext>
            </p:extLst>
          </p:nvPr>
        </p:nvGraphicFramePr>
        <p:xfrm>
          <a:off x="468316" y="1273969"/>
          <a:ext cx="8207375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lassholder for bunntekst 4"/>
          <p:cNvSpPr txBox="1">
            <a:spLocks/>
          </p:cNvSpPr>
          <p:nvPr/>
        </p:nvSpPr>
        <p:spPr>
          <a:xfrm>
            <a:off x="4572000" y="4803997"/>
            <a:ext cx="4320480" cy="297017"/>
          </a:xfrm>
          <a:prstGeom prst="rect">
            <a:avLst/>
          </a:prstGeom>
        </p:spPr>
        <p:txBody>
          <a:bodyPr anchor="ctr" anchorCtr="0"/>
          <a:lstStyle>
            <a:defPPr>
              <a:defRPr lang="nb-NO"/>
            </a:defPPr>
            <a:lvl1pPr marL="0" algn="l" defTabSz="914400" rtl="0" eaLnBrk="1" latinLnBrk="0" hangingPunct="1">
              <a:defRPr sz="1000" b="1" kern="1200">
                <a:solidFill>
                  <a:srgbClr val="039B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Nasjonal klinisk retningslinje for diabetes- Fylkesforum Hedmark/Oppland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75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Hva er nytt? 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Risikovurdering og tidlig diagnostikk: Bruk av risikokalkulator (FINDRISK eller </a:t>
            </a:r>
            <a:r>
              <a:rPr lang="nb-NO" dirty="0" err="1" smtClean="0"/>
              <a:t>Qdscore</a:t>
            </a:r>
            <a:r>
              <a:rPr lang="nb-NO" dirty="0" smtClean="0"/>
              <a:t>) og strukturert oppfølging av personer med høy risiko</a:t>
            </a:r>
          </a:p>
          <a:p>
            <a:r>
              <a:rPr lang="nb-NO" dirty="0" smtClean="0"/>
              <a:t>Fremheve NOKLUS diabetesskjema i årskontrollen</a:t>
            </a:r>
          </a:p>
          <a:p>
            <a:r>
              <a:rPr lang="nb-NO" dirty="0" smtClean="0"/>
              <a:t>Nytt kapittel: </a:t>
            </a:r>
            <a:r>
              <a:rPr lang="nb-NO" b="1" dirty="0" smtClean="0"/>
              <a:t>Kommunikasjon, Mestring og Motivasjon </a:t>
            </a:r>
            <a:r>
              <a:rPr lang="nb-NO" smtClean="0"/>
              <a:t>– Nyttige spørsmål </a:t>
            </a:r>
            <a:r>
              <a:rPr lang="nb-NO" dirty="0" smtClean="0"/>
              <a:t>ved diagnosetidspunkt og årskontrollen</a:t>
            </a:r>
          </a:p>
          <a:p>
            <a:r>
              <a:rPr lang="nb-NO" dirty="0" smtClean="0"/>
              <a:t>4 kostholdmønstre forenlig med en diabetestilpasset versjon av kostanbefalingene til den generelle befolkningen  </a:t>
            </a:r>
          </a:p>
          <a:p>
            <a:r>
              <a:rPr lang="nb-NO" dirty="0" err="1" smtClean="0"/>
              <a:t>Andrevalgsmedikament</a:t>
            </a:r>
            <a:r>
              <a:rPr lang="nb-NO" dirty="0" smtClean="0"/>
              <a:t> etter </a:t>
            </a:r>
            <a:r>
              <a:rPr lang="nb-NO" dirty="0" err="1" smtClean="0"/>
              <a:t>metformin</a:t>
            </a:r>
            <a:endParaRPr lang="nb-NO" dirty="0"/>
          </a:p>
        </p:txBody>
      </p:sp>
      <p:sp>
        <p:nvSpPr>
          <p:cNvPr id="6" name="Plassholder for bunntekst 4"/>
          <p:cNvSpPr txBox="1">
            <a:spLocks/>
          </p:cNvSpPr>
          <p:nvPr/>
        </p:nvSpPr>
        <p:spPr>
          <a:xfrm>
            <a:off x="4572000" y="4803997"/>
            <a:ext cx="4320480" cy="297017"/>
          </a:xfrm>
          <a:prstGeom prst="rect">
            <a:avLst/>
          </a:prstGeom>
        </p:spPr>
        <p:txBody>
          <a:bodyPr anchor="ctr" anchorCtr="0"/>
          <a:lstStyle>
            <a:defPPr>
              <a:defRPr lang="nb-NO"/>
            </a:defPPr>
            <a:lvl1pPr marL="0" algn="l" defTabSz="914400" rtl="0" eaLnBrk="1" latinLnBrk="0" hangingPunct="1">
              <a:defRPr sz="1000" b="1" kern="1200">
                <a:solidFill>
                  <a:srgbClr val="039B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Nasjonal klinisk retningslinje for diabetes- Fylkesforum Hedmark/Oppland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152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Forts - hva er «nytt»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err="1" smtClean="0"/>
              <a:t>STATINbruk</a:t>
            </a:r>
            <a:r>
              <a:rPr lang="nb-NO" dirty="0" smtClean="0"/>
              <a:t>: </a:t>
            </a:r>
            <a:br>
              <a:rPr lang="nb-NO" dirty="0" smtClean="0"/>
            </a:br>
            <a:r>
              <a:rPr lang="nb-NO" dirty="0" smtClean="0"/>
              <a:t>	</a:t>
            </a:r>
            <a:r>
              <a:rPr lang="nb-NO" sz="2000" dirty="0" smtClean="0"/>
              <a:t>Primærforebygging: LDL intervensjonsgrense redusert til 2,5 </a:t>
            </a:r>
            <a:r>
              <a:rPr lang="nb-NO" sz="2000" dirty="0" err="1" smtClean="0"/>
              <a:t>mmol</a:t>
            </a:r>
            <a:r>
              <a:rPr lang="nb-NO" sz="2000" smtClean="0"/>
              <a:t>/l </a:t>
            </a:r>
            <a:endParaRPr lang="nb-NO" sz="2000" dirty="0" smtClean="0"/>
          </a:p>
          <a:p>
            <a:pPr marL="0" indent="0">
              <a:buNone/>
            </a:pPr>
            <a:r>
              <a:rPr lang="nb-NO" sz="2000" dirty="0"/>
              <a:t>	</a:t>
            </a:r>
            <a:r>
              <a:rPr lang="nb-NO" sz="2000" dirty="0" smtClean="0"/>
              <a:t>Sekundærforebygging: Til ALLE - behandlingsmål på 1,4-1,8 </a:t>
            </a:r>
            <a:r>
              <a:rPr lang="nb-NO" sz="2000" dirty="0" err="1" smtClean="0"/>
              <a:t>mmol</a:t>
            </a:r>
            <a:r>
              <a:rPr lang="nb-NO" sz="2000" dirty="0" smtClean="0"/>
              <a:t>/l</a:t>
            </a:r>
          </a:p>
          <a:p>
            <a:r>
              <a:rPr lang="nb-NO" dirty="0" err="1" smtClean="0"/>
              <a:t>Monofilamenttest</a:t>
            </a:r>
            <a:r>
              <a:rPr lang="nb-NO" dirty="0" smtClean="0"/>
              <a:t> fremheves – både som diagnostikk av nevropati og i risikostratifisering for fotsår</a:t>
            </a:r>
          </a:p>
          <a:p>
            <a:r>
              <a:rPr lang="nb-NO" dirty="0" smtClean="0"/>
              <a:t>Henvisningsrutiner for nyresykdom/</a:t>
            </a:r>
            <a:r>
              <a:rPr lang="nb-NO" dirty="0" err="1" smtClean="0"/>
              <a:t>nefropati</a:t>
            </a:r>
            <a:r>
              <a:rPr lang="nb-NO" dirty="0" smtClean="0"/>
              <a:t> og algoritme for måling av </a:t>
            </a:r>
            <a:r>
              <a:rPr lang="nb-NO" dirty="0" err="1" smtClean="0"/>
              <a:t>eGFR</a:t>
            </a:r>
            <a:r>
              <a:rPr lang="nb-NO" dirty="0" smtClean="0"/>
              <a:t> og u-AKR</a:t>
            </a:r>
          </a:p>
          <a:p>
            <a:r>
              <a:rPr lang="nb-NO" dirty="0" smtClean="0"/>
              <a:t>Øyescreening hvert 2. år (for de som ikke har påvist retinopati)</a:t>
            </a:r>
          </a:p>
          <a:p>
            <a:r>
              <a:rPr lang="nb-NO" dirty="0" smtClean="0"/>
              <a:t>Strukturert, tverrfaglig kommunikasjon/samarbeid ved behandling av diabetes og depresjon</a:t>
            </a:r>
            <a:endParaRPr lang="nb-NO" dirty="0"/>
          </a:p>
        </p:txBody>
      </p:sp>
      <p:sp>
        <p:nvSpPr>
          <p:cNvPr id="7" name="Plassholder for bunntekst 4"/>
          <p:cNvSpPr txBox="1">
            <a:spLocks/>
          </p:cNvSpPr>
          <p:nvPr/>
        </p:nvSpPr>
        <p:spPr>
          <a:xfrm>
            <a:off x="4572000" y="4803997"/>
            <a:ext cx="4320480" cy="297017"/>
          </a:xfrm>
          <a:prstGeom prst="rect">
            <a:avLst/>
          </a:prstGeom>
        </p:spPr>
        <p:txBody>
          <a:bodyPr anchor="ctr" anchorCtr="0"/>
          <a:lstStyle>
            <a:defPPr>
              <a:defRPr lang="nb-NO"/>
            </a:defPPr>
            <a:lvl1pPr marL="0" algn="l" defTabSz="914400" rtl="0" eaLnBrk="1" latinLnBrk="0" hangingPunct="1">
              <a:defRPr sz="1000" b="1" kern="1200">
                <a:solidFill>
                  <a:srgbClr val="039B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Nasjonal klinisk retningslinje for diabetes- Fylkesforum Hedmark/Oppland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581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43558"/>
            <a:ext cx="7473107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assholder for bunntekst 4"/>
          <p:cNvSpPr txBox="1">
            <a:spLocks/>
          </p:cNvSpPr>
          <p:nvPr/>
        </p:nvSpPr>
        <p:spPr>
          <a:xfrm>
            <a:off x="4572000" y="4803997"/>
            <a:ext cx="4320480" cy="297017"/>
          </a:xfrm>
          <a:prstGeom prst="rect">
            <a:avLst/>
          </a:prstGeom>
        </p:spPr>
        <p:txBody>
          <a:bodyPr anchor="ctr" anchorCtr="0"/>
          <a:lstStyle>
            <a:defPPr>
              <a:defRPr lang="nb-NO"/>
            </a:defPPr>
            <a:lvl1pPr marL="0" algn="l" defTabSz="914400" rtl="0" eaLnBrk="1" latinLnBrk="0" hangingPunct="1">
              <a:defRPr sz="1000" b="1" kern="1200">
                <a:solidFill>
                  <a:srgbClr val="039B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Nasjonal klinisk retningslinje for diabetes- Fylkesforum Hedmark/Oppland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59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803" y="0"/>
            <a:ext cx="4071303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assholder for bunntekst 4"/>
          <p:cNvSpPr txBox="1">
            <a:spLocks/>
          </p:cNvSpPr>
          <p:nvPr/>
        </p:nvSpPr>
        <p:spPr>
          <a:xfrm>
            <a:off x="4572000" y="4803997"/>
            <a:ext cx="4320480" cy="297017"/>
          </a:xfrm>
          <a:prstGeom prst="rect">
            <a:avLst/>
          </a:prstGeom>
        </p:spPr>
        <p:txBody>
          <a:bodyPr anchor="ctr" anchorCtr="0"/>
          <a:lstStyle>
            <a:defPPr>
              <a:defRPr lang="nb-NO"/>
            </a:defPPr>
            <a:lvl1pPr marL="0" algn="l" defTabSz="914400" rtl="0" eaLnBrk="1" latinLnBrk="0" hangingPunct="1">
              <a:defRPr sz="1000" b="1" kern="1200">
                <a:solidFill>
                  <a:srgbClr val="039B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Nasjonal klinisk retningslinje for diabetes- Fylkesforum Hedmark/Oppland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980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16_9_NO">
  <a:themeElements>
    <a:clrScheme name="Helsedir">
      <a:dk1>
        <a:sysClr val="windowText" lastClr="000000"/>
      </a:dk1>
      <a:lt1>
        <a:sysClr val="window" lastClr="FFFFFF"/>
      </a:lt1>
      <a:dk2>
        <a:srgbClr val="00546E"/>
      </a:dk2>
      <a:lt2>
        <a:srgbClr val="EEECE1"/>
      </a:lt2>
      <a:accent1>
        <a:srgbClr val="43BCBA"/>
      </a:accent1>
      <a:accent2>
        <a:srgbClr val="92C431"/>
      </a:accent2>
      <a:accent3>
        <a:srgbClr val="FCD004"/>
      </a:accent3>
      <a:accent4>
        <a:srgbClr val="F19B07"/>
      </a:accent4>
      <a:accent5>
        <a:srgbClr val="E63C28"/>
      </a:accent5>
      <a:accent6>
        <a:srgbClr val="E64B7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PT_16_9_NO">
  <a:themeElements>
    <a:clrScheme name="Helsedir">
      <a:dk1>
        <a:sysClr val="windowText" lastClr="000000"/>
      </a:dk1>
      <a:lt1>
        <a:sysClr val="window" lastClr="FFFFFF"/>
      </a:lt1>
      <a:dk2>
        <a:srgbClr val="00546E"/>
      </a:dk2>
      <a:lt2>
        <a:srgbClr val="EEECE1"/>
      </a:lt2>
      <a:accent1>
        <a:srgbClr val="43BCBA"/>
      </a:accent1>
      <a:accent2>
        <a:srgbClr val="92C431"/>
      </a:accent2>
      <a:accent3>
        <a:srgbClr val="FCD004"/>
      </a:accent3>
      <a:accent4>
        <a:srgbClr val="F19B07"/>
      </a:accent4>
      <a:accent5>
        <a:srgbClr val="E63C28"/>
      </a:accent5>
      <a:accent6>
        <a:srgbClr val="E64B7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PPT_16_9_NO</Template>
  <TotalTime>2013</TotalTime>
  <Words>1091</Words>
  <Application>Microsoft Office PowerPoint</Application>
  <PresentationFormat>Skjermfremvisning (16:9)</PresentationFormat>
  <Paragraphs>165</Paragraphs>
  <Slides>15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15</vt:i4>
      </vt:variant>
    </vt:vector>
  </HeadingPairs>
  <TitlesOfParts>
    <vt:vector size="17" baseType="lpstr">
      <vt:lpstr>PPT_16_9_NO</vt:lpstr>
      <vt:lpstr>2_PPT_16_9_NO</vt:lpstr>
      <vt:lpstr>PowerPoint-presentasjon</vt:lpstr>
      <vt:lpstr>Agenda</vt:lpstr>
      <vt:lpstr>Bakgrunn for revisjonen </vt:lpstr>
      <vt:lpstr>10 arbeidsgrupper – 11 kapitler + 1 – ca. 70 arb.gr.medlemmer </vt:lpstr>
      <vt:lpstr>Veien frem til en anbefaling</vt:lpstr>
      <vt:lpstr>Hva er nytt? </vt:lpstr>
      <vt:lpstr>Forts - hva er «nytt»</vt:lpstr>
      <vt:lpstr>PowerPoint-presentasjon</vt:lpstr>
      <vt:lpstr>PowerPoint-presentasjon</vt:lpstr>
      <vt:lpstr>Spisset implementering – 6 utvalgte konkrete anbefalinger</vt:lpstr>
      <vt:lpstr>Fokusområder i 2016</vt:lpstr>
      <vt:lpstr>Modell for adferdsendring</vt:lpstr>
      <vt:lpstr>Eksempel:  «Årlig undersøkelse med monofilament og palpering av fotpulser for å identifisere personer med moderat eller økt risiko for utvikling av fotsår»</vt:lpstr>
      <vt:lpstr>Hva så?</vt:lpstr>
      <vt:lpstr>Det handler om bevisstgjøring – men ikke bare hos helsepersonell….</vt:lpstr>
    </vt:vector>
  </TitlesOfParts>
  <Company>Helsedirektoratet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Monica Sørensen</dc:creator>
  <cp:lastModifiedBy>Tilla L Landbakk</cp:lastModifiedBy>
  <cp:revision>159</cp:revision>
  <dcterms:created xsi:type="dcterms:W3CDTF">2015-09-04T11:47:48Z</dcterms:created>
  <dcterms:modified xsi:type="dcterms:W3CDTF">2016-03-10T12:54:51Z</dcterms:modified>
</cp:coreProperties>
</file>